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31" r:id="rId2"/>
    <p:sldId id="330" r:id="rId3"/>
    <p:sldId id="368" r:id="rId4"/>
    <p:sldId id="370" r:id="rId5"/>
    <p:sldId id="375" r:id="rId6"/>
    <p:sldId id="373" r:id="rId7"/>
    <p:sldId id="374" r:id="rId8"/>
    <p:sldId id="371" r:id="rId9"/>
    <p:sldId id="335" r:id="rId10"/>
    <p:sldId id="344" r:id="rId11"/>
    <p:sldId id="334" r:id="rId12"/>
    <p:sldId id="338" r:id="rId13"/>
    <p:sldId id="343" r:id="rId14"/>
    <p:sldId id="337" r:id="rId15"/>
    <p:sldId id="345" r:id="rId16"/>
    <p:sldId id="339" r:id="rId17"/>
    <p:sldId id="341" r:id="rId18"/>
    <p:sldId id="347" r:id="rId19"/>
    <p:sldId id="367" r:id="rId20"/>
    <p:sldId id="316" r:id="rId21"/>
    <p:sldId id="317" r:id="rId22"/>
    <p:sldId id="365" r:id="rId23"/>
    <p:sldId id="315" r:id="rId24"/>
    <p:sldId id="348" r:id="rId25"/>
    <p:sldId id="354" r:id="rId26"/>
    <p:sldId id="355" r:id="rId27"/>
    <p:sldId id="356" r:id="rId28"/>
    <p:sldId id="358" r:id="rId29"/>
    <p:sldId id="359" r:id="rId30"/>
    <p:sldId id="360" r:id="rId31"/>
    <p:sldId id="318" r:id="rId32"/>
    <p:sldId id="319" r:id="rId33"/>
    <p:sldId id="320" r:id="rId34"/>
    <p:sldId id="321" r:id="rId35"/>
    <p:sldId id="323" r:id="rId36"/>
    <p:sldId id="324" r:id="rId37"/>
    <p:sldId id="325" r:id="rId38"/>
    <p:sldId id="326" r:id="rId39"/>
    <p:sldId id="301" r:id="rId40"/>
    <p:sldId id="361" r:id="rId41"/>
    <p:sldId id="329" r:id="rId42"/>
    <p:sldId id="328" r:id="rId43"/>
    <p:sldId id="362" r:id="rId44"/>
    <p:sldId id="327" r:id="rId45"/>
    <p:sldId id="366" r:id="rId46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3" autoAdjust="0"/>
    <p:restoredTop sz="81292" autoAdjust="0"/>
  </p:normalViewPr>
  <p:slideViewPr>
    <p:cSldViewPr>
      <p:cViewPr varScale="1">
        <p:scale>
          <a:sx n="105" d="100"/>
          <a:sy n="105" d="100"/>
        </p:scale>
        <p:origin x="161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04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490" cy="466247"/>
          </a:xfrm>
          <a:prstGeom prst="rect">
            <a:avLst/>
          </a:prstGeom>
        </p:spPr>
        <p:txBody>
          <a:bodyPr vert="horz" lIns="90471" tIns="45235" rIns="90471" bIns="4523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960" y="2"/>
            <a:ext cx="2971490" cy="466247"/>
          </a:xfrm>
          <a:prstGeom prst="rect">
            <a:avLst/>
          </a:prstGeom>
        </p:spPr>
        <p:txBody>
          <a:bodyPr vert="horz" lIns="90471" tIns="45235" rIns="90471" bIns="45235" rtlCol="0"/>
          <a:lstStyle>
            <a:lvl1pPr algn="r">
              <a:defRPr sz="1200"/>
            </a:lvl1pPr>
          </a:lstStyle>
          <a:p>
            <a:fld id="{75968DB2-5A9D-466B-9135-754E4FB3866A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82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71" tIns="45235" rIns="90471" bIns="4523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490" y="4473754"/>
            <a:ext cx="5487020" cy="3660200"/>
          </a:xfrm>
          <a:prstGeom prst="rect">
            <a:avLst/>
          </a:prstGeom>
        </p:spPr>
        <p:txBody>
          <a:bodyPr vert="horz" lIns="90471" tIns="45235" rIns="90471" bIns="4523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54"/>
            <a:ext cx="2971490" cy="466247"/>
          </a:xfrm>
          <a:prstGeom prst="rect">
            <a:avLst/>
          </a:prstGeom>
        </p:spPr>
        <p:txBody>
          <a:bodyPr vert="horz" lIns="90471" tIns="45235" rIns="90471" bIns="4523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960" y="8830154"/>
            <a:ext cx="2971490" cy="466247"/>
          </a:xfrm>
          <a:prstGeom prst="rect">
            <a:avLst/>
          </a:prstGeom>
        </p:spPr>
        <p:txBody>
          <a:bodyPr vert="horz" lIns="90471" tIns="45235" rIns="90471" bIns="45235" rtlCol="0" anchor="b"/>
          <a:lstStyle>
            <a:lvl1pPr algn="r">
              <a:defRPr sz="1200"/>
            </a:lvl1pPr>
          </a:lstStyle>
          <a:p>
            <a:fld id="{5EC20BCB-80D5-4D42-9B4F-715DDDAE0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8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s://en.wikipedia.org/wiki/Single-nucleotide_polymorphism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1860,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Gregor Mendel proposed/published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Law of Segregation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Mendelian inheritance (on single gene/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allel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41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have limited sample size,</a:t>
            </a:r>
            <a:r>
              <a:rPr lang="en-US" baseline="0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26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Tackle the interaction</a:t>
            </a:r>
            <a:r>
              <a:rPr lang="en-US" baseline="0" dirty="0"/>
              <a:t> separately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76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nominal</a:t>
            </a:r>
            <a:r>
              <a:rPr lang="en-US" baseline="0" dirty="0"/>
              <a:t> p-value, no p-value correction can be applied</a:t>
            </a:r>
          </a:p>
          <a:p>
            <a:r>
              <a:rPr lang="en-US" baseline="0" dirty="0"/>
              <a:t>Top 4 </a:t>
            </a:r>
            <a:r>
              <a:rPr lang="en-US" baseline="0" dirty="0" err="1"/>
              <a:t>MitoSNPs</a:t>
            </a:r>
            <a:endParaRPr lang="en-US" baseline="0" dirty="0"/>
          </a:p>
          <a:p>
            <a:r>
              <a:rPr lang="en-US" baseline="0" dirty="0"/>
              <a:t>Top 4 + 16 other “significant” </a:t>
            </a:r>
            <a:r>
              <a:rPr lang="en-US" baseline="0" dirty="0" err="1"/>
              <a:t>MitoSNPs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59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Tackle the interaction</a:t>
            </a:r>
            <a:r>
              <a:rPr lang="en-US" baseline="0" dirty="0"/>
              <a:t> separately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0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Linkage analysis is based on simple Mendelian inheritance and it uses affected relatives (typically siblings) to identify regions on chromosomes that are shared more frequently than expected by chance.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 studies test for association of genotyped marker (typically single nucleotide polymorphism, SNP) with the disease of interest in a case-control or family-based 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54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Linkage analysis is based on simple Mendelian inheritance and it uses affected relatives (typically siblings) to identify regions on chromosomes that are shared more frequently than expected by chance.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 studies test for association of genotyped marker (typically single nucleotide polymorphism, SNP) with the disease of interest in a case-control or family-based 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42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587501" y="1013049"/>
            <a:ext cx="4595813" cy="347057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85864" y="4819172"/>
            <a:ext cx="5407025" cy="385086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Mendelian inheritance was rediscovered at the beginning of the 20th century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QTL: A chromosomal segments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contribute to variation in a quantitative phenotype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interest of statistical geneticists using QTL mapping is to determine the complexity of the genetic architecture underlying a phenotypic trait.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1989,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Lander and Botstein developed interval mapping and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Composite interval mapping 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9584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quantitative trait locus (QTL) is a section of DNA (the locus) which correlates with variation in a phenotype (the quantitative trait)</a:t>
            </a:r>
          </a:p>
          <a:p>
            <a:r>
              <a:rPr lang="en-US" dirty="0"/>
              <a:t>Usually the QTL is linked to, or contains, the genes which control that phenotype</a:t>
            </a:r>
          </a:p>
          <a:p>
            <a:r>
              <a:rPr lang="en-US" dirty="0"/>
              <a:t>QTLs are mapped by identifying which molecular markers (such as SNPs or AFLPs) correlate with an observed trait.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45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2001, human genome sequence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published,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2003: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HapMap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99% done,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GWAS is an examination of a genome-wide set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ingle-nucleotide polymorphism"/>
              </a:rPr>
              <a:t>genetic variants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different individuals to see if any variant is associated with a trait.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genome-wide association study in</a:t>
            </a:r>
            <a:r>
              <a:rPr lang="en-US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autoimmune disease “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Systemic sclerosis </a:t>
            </a:r>
            <a:r>
              <a:rPr lang="en-US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population of European ancestry including a total of 2,296 individuals with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SSc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5,171 controls. 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7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acute and chronic pulmonary disorders,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New born babies with bronchopulmonary dysplasia (BPD) given high density oxygen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82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587501" y="1013049"/>
            <a:ext cx="4595813" cy="347057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85864" y="4819172"/>
            <a:ext cx="5407025" cy="385086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85725" indent="-85725" eaLnBrk="1">
              <a:lnSpc>
                <a:spcPct val="93000"/>
              </a:lnSpc>
              <a:spcBef>
                <a:spcPct val="0"/>
              </a:spcBef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altLang="en-US">
                <a:latin typeface="Arial" panose="020B0604020202020204" pitchFamily="34" charset="0"/>
                <a:cs typeface="msgothic" charset="0"/>
              </a:rPr>
              <a:t>Strain distribution patterns of lung injury phenotypes from BALF after 72 h exposure to hyperoxia. </a:t>
            </a:r>
            <a:r>
              <a:rPr lang="en-GB" altLang="en-US" i="1">
                <a:latin typeface="Arial" panose="020B0604020202020204" pitchFamily="34" charset="0"/>
                <a:cs typeface="msgothic" charset="0"/>
              </a:rPr>
              <a:t>A</a:t>
            </a:r>
            <a:r>
              <a:rPr lang="en-GB" altLang="en-US">
                <a:latin typeface="Arial" panose="020B0604020202020204" pitchFamily="34" charset="0"/>
                <a:cs typeface="msgothic" charset="0"/>
              </a:rPr>
              <a:t>) PMNs as a percentage of BALF total cells. </a:t>
            </a:r>
            <a:r>
              <a:rPr lang="en-GB" altLang="en-US" i="1">
                <a:latin typeface="Arial" panose="020B0604020202020204" pitchFamily="34" charset="0"/>
                <a:cs typeface="msgothic" charset="0"/>
              </a:rPr>
              <a:t>B</a:t>
            </a:r>
            <a:r>
              <a:rPr lang="en-GB" altLang="en-US">
                <a:latin typeface="Arial" panose="020B0604020202020204" pitchFamily="34" charset="0"/>
                <a:cs typeface="msgothic" charset="0"/>
              </a:rPr>
              <a:t>) Macrophages per milliliter BALF. </a:t>
            </a:r>
            <a:r>
              <a:rPr lang="en-GB" altLang="en-US" i="1">
                <a:latin typeface="Arial" panose="020B0604020202020204" pitchFamily="34" charset="0"/>
                <a:cs typeface="msgothic" charset="0"/>
              </a:rPr>
              <a:t>C</a:t>
            </a:r>
            <a:r>
              <a:rPr lang="en-GB" altLang="en-US">
                <a:latin typeface="Arial" panose="020B0604020202020204" pitchFamily="34" charset="0"/>
                <a:cs typeface="msgothic" charset="0"/>
              </a:rPr>
              <a:t>) Epithelial cells per milliliter BALF. </a:t>
            </a:r>
            <a:r>
              <a:rPr lang="en-GB" altLang="en-US" i="1">
                <a:latin typeface="Arial" panose="020B0604020202020204" pitchFamily="34" charset="0"/>
                <a:cs typeface="msgothic" charset="0"/>
              </a:rPr>
              <a:t>D</a:t>
            </a:r>
            <a:r>
              <a:rPr lang="en-GB" altLang="en-US">
                <a:latin typeface="Arial" panose="020B0604020202020204" pitchFamily="34" charset="0"/>
                <a:cs typeface="msgothic" charset="0"/>
              </a:rPr>
              <a:t>) Protein concentration in BALF). Bars represent means ± sem (</a:t>
            </a:r>
            <a:r>
              <a:rPr lang="en-GB" altLang="en-US" i="1">
                <a:latin typeface="Arial" panose="020B0604020202020204" pitchFamily="34" charset="0"/>
                <a:cs typeface="msgothic" charset="0"/>
              </a:rPr>
              <a:t>n</a:t>
            </a:r>
            <a:r>
              <a:rPr lang="en-GB" altLang="en-US">
                <a:latin typeface="Arial" panose="020B0604020202020204" pitchFamily="34" charset="0"/>
                <a:cs typeface="msgothic" charset="0"/>
              </a:rPr>
              <a:t>=5–28/strain).</a:t>
            </a:r>
          </a:p>
        </p:txBody>
      </p:sp>
    </p:spTree>
    <p:extLst>
      <p:ext uri="{BB962C8B-B14F-4D97-AF65-F5344CB8AC3E}">
        <p14:creationId xmlns:p14="http://schemas.microsoft.com/office/powerpoint/2010/main" val="1368813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hyperoxia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-induced lung injury was significantly reduced in neonatal mice with targeted deletion of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Chrm2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relative to wild-type controls. This study has important implications for understanding the mechanisms of oxidative lung injury in neonates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1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74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44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5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7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64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02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09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62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14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11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47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3B3BC-1436-4686-93ED-66CEAF647EA1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5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eg"/><Relationship Id="rId3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3" Type="http://schemas.openxmlformats.org/officeDocument/2006/relationships/image" Target="../media/image5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jpeg"/><Relationship Id="rId3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726" y="2142951"/>
            <a:ext cx="8229600" cy="1527175"/>
          </a:xfrm>
        </p:spPr>
        <p:txBody>
          <a:bodyPr>
            <a:normAutofit/>
          </a:bodyPr>
          <a:lstStyle/>
          <a:p>
            <a:r>
              <a:rPr lang="en-US" dirty="0"/>
              <a:t>Get to know what we do not know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– Seeking a novel approach for the association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13384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04800" y="381000"/>
            <a:ext cx="8763000" cy="380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pPr algn="ctr"/>
            <a:r>
              <a:rPr lang="en-GB" altLang="en-US" sz="1451" b="1" dirty="0">
                <a:latin typeface="Arial" panose="020B0604020202020204" pitchFamily="34" charset="0"/>
              </a:rPr>
              <a:t>Strain distribution patterns of lung injury phenotypes from BALF after 72 h exposure to </a:t>
            </a:r>
            <a:r>
              <a:rPr lang="en-GB" altLang="en-US" sz="1451" b="1" dirty="0" err="1">
                <a:latin typeface="Arial" panose="020B0604020202020204" pitchFamily="34" charset="0"/>
              </a:rPr>
              <a:t>hyperoxia</a:t>
            </a:r>
            <a:r>
              <a:rPr lang="en-GB" altLang="en-US" sz="1451" b="1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61039"/>
            <a:ext cx="3920519" cy="559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334000" y="6553200"/>
            <a:ext cx="3918240" cy="23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r>
              <a:rPr lang="en-GB" altLang="en-US" sz="1089" b="1">
                <a:latin typeface="Arial" panose="020B0604020202020204" pitchFamily="34" charset="0"/>
              </a:rPr>
              <a:t>Jennifer L. Nichols et al. FASEB J 2014;28:2538-2550</a:t>
            </a:r>
          </a:p>
        </p:txBody>
      </p:sp>
    </p:spTree>
    <p:extLst>
      <p:ext uri="{BB962C8B-B14F-4D97-AF65-F5344CB8AC3E}">
        <p14:creationId xmlns:p14="http://schemas.microsoft.com/office/powerpoint/2010/main" val="27644937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ure 3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9" y="1561218"/>
            <a:ext cx="4161896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n external file that holds a picture, illustration, etc.&#10;Object name is z3800614974900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944" y="2124986"/>
            <a:ext cx="4881790" cy="325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 deletion associated with the </a:t>
            </a:r>
            <a:r>
              <a:rPr lang="en-US" sz="3600" dirty="0" err="1"/>
              <a:t>hyperoxia</a:t>
            </a:r>
            <a:r>
              <a:rPr lang="en-US" sz="3600" dirty="0"/>
              <a:t>-induced lung injury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69373" y="6550223"/>
            <a:ext cx="59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Nichols, J et al FASEB, </a:t>
            </a:r>
            <a:r>
              <a:rPr lang="en-US" alt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en-US" sz="1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lang="en-US" alt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 2538–2550 (2014) </a:t>
            </a:r>
            <a:r>
              <a:rPr lang="en-US" sz="1400" dirty="0">
                <a:solidFill>
                  <a:srgbClr val="333300"/>
                </a:solidFill>
                <a:latin typeface="Lucida Sans Unicode" panose="020B0602030504020204" pitchFamily="34" charset="0"/>
              </a:rPr>
              <a:t>doi:</a:t>
            </a:r>
            <a:r>
              <a:rPr lang="en-US" sz="1400" dirty="0">
                <a:solidFill>
                  <a:srgbClr val="333300"/>
                </a:solidFill>
                <a:latin typeface="inherit"/>
              </a:rPr>
              <a:t>10.1096/fj.13-247221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9292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extended what we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Ultra-deep sequencing on mitochondrial genome (mouse strains)</a:t>
            </a:r>
          </a:p>
          <a:p>
            <a:r>
              <a:rPr lang="en-US" dirty="0"/>
              <a:t>Total 665 SNPs</a:t>
            </a:r>
            <a:r>
              <a:rPr lang="mr-IN" dirty="0"/>
              <a:t> –</a:t>
            </a:r>
            <a:r>
              <a:rPr lang="en-US" dirty="0"/>
              <a:t> </a:t>
            </a:r>
            <a:r>
              <a:rPr lang="en-US" dirty="0" err="1"/>
              <a:t>MitoVar</a:t>
            </a:r>
            <a:endParaRPr lang="en-US" dirty="0"/>
          </a:p>
          <a:p>
            <a:r>
              <a:rPr lang="en-US" dirty="0" err="1"/>
              <a:t>Heteroplasmy</a:t>
            </a:r>
            <a:r>
              <a:rPr lang="en-US" dirty="0"/>
              <a:t> status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phenotypes of interest</a:t>
            </a:r>
          </a:p>
          <a:p>
            <a:pPr lvl="1"/>
            <a:r>
              <a:rPr lang="en-US" dirty="0"/>
              <a:t>DNA lesion</a:t>
            </a:r>
          </a:p>
          <a:p>
            <a:pPr lvl="1"/>
            <a:r>
              <a:rPr lang="en-US" dirty="0" err="1"/>
              <a:t>MitoDNA</a:t>
            </a:r>
            <a:r>
              <a:rPr lang="en-US" dirty="0"/>
              <a:t> lesion</a:t>
            </a:r>
          </a:p>
          <a:p>
            <a:pPr lvl="1"/>
            <a:r>
              <a:rPr lang="en-US" dirty="0"/>
              <a:t>DNA copy number changes</a:t>
            </a:r>
          </a:p>
          <a:p>
            <a:pPr lvl="1"/>
            <a:r>
              <a:rPr lang="en-US" dirty="0"/>
              <a:t>Etc.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75955"/>
              </p:ext>
            </p:extLst>
          </p:nvPr>
        </p:nvGraphicFramePr>
        <p:xfrm>
          <a:off x="1371600" y="2632364"/>
          <a:ext cx="388620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xmlns="" val="338806503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xmlns="" val="4292106618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xmlns="" val="2120129484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xmlns="" val="455538893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r>
                        <a:rPr lang="en-US" sz="1000" dirty="0" err="1"/>
                        <a:t>VarStat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MajorAllele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MinorAllele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HetVar</a:t>
                      </a:r>
                      <a:r>
                        <a:rPr lang="en-US" sz="1000" dirty="0"/>
                        <a:t> Stat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263677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sz="1000" dirty="0" err="1"/>
                        <a:t>AbsRef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8565882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sz="1000" dirty="0" err="1"/>
                        <a:t>AbsSNV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Alternative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016162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sz="1000" dirty="0" err="1"/>
                        <a:t>Heteroplasmy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Alternative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8265155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sz="1000" dirty="0" err="1"/>
                        <a:t>Heteroplasmy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Alternative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59447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831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46831" y="6472720"/>
            <a:ext cx="128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Sara Grimm</a:t>
            </a:r>
          </a:p>
        </p:txBody>
      </p:sp>
    </p:spTree>
    <p:extLst>
      <p:ext uri="{BB962C8B-B14F-4D97-AF65-F5344CB8AC3E}">
        <p14:creationId xmlns:p14="http://schemas.microsoft.com/office/powerpoint/2010/main" val="9795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MitoVar</a:t>
            </a:r>
            <a:r>
              <a:rPr lang="en-US" dirty="0"/>
              <a:t> (SNP) overview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3860112" cy="37338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506504" y="1981200"/>
            <a:ext cx="4560665" cy="3733800"/>
            <a:chOff x="1439265" y="2133600"/>
            <a:chExt cx="6067425" cy="39719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265" y="2133600"/>
              <a:ext cx="6067425" cy="39719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483962" y="5715309"/>
              <a:ext cx="5486399" cy="1747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308773" y="2133600"/>
              <a:ext cx="240407" cy="3733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50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" y="1676400"/>
            <a:ext cx="4635082" cy="432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400" y="1752599"/>
            <a:ext cx="4483128" cy="418258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copy number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131496" y="2265664"/>
            <a:ext cx="3758852" cy="3042240"/>
            <a:chOff x="5131496" y="2265664"/>
            <a:chExt cx="3758852" cy="3042240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5131496" y="2996852"/>
              <a:ext cx="3758852" cy="2311052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8051657" y="2265664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r=0.3907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596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3384" y="1615926"/>
            <a:ext cx="914194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There are things we know that we know.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There are known unknowns.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/>
              <a:t>That is to say there are things that we now know we don't know.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But there are also unknown unknowns.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There are things we do not know we don't know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to know what we do not know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06472" y="3810000"/>
            <a:ext cx="588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Donald Rumsfeld’s quote at DOD news briefing (02/12/2002)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1" y="4724401"/>
            <a:ext cx="7543800" cy="137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Do we know what we should know?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What do we want to know?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How do we get to know what we do not know? </a:t>
            </a:r>
          </a:p>
        </p:txBody>
      </p:sp>
    </p:spTree>
    <p:extLst>
      <p:ext uri="{BB962C8B-B14F-4D97-AF65-F5344CB8AC3E}">
        <p14:creationId xmlns:p14="http://schemas.microsoft.com/office/powerpoint/2010/main" val="293840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we not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Any genetic information exists in the sparse </a:t>
            </a:r>
            <a:r>
              <a:rPr lang="en-US" dirty="0" err="1"/>
              <a:t>MitoVar</a:t>
            </a:r>
            <a:r>
              <a:rPr lang="en-US" dirty="0"/>
              <a:t> panel?</a:t>
            </a:r>
          </a:p>
          <a:p>
            <a:r>
              <a:rPr lang="en-US" dirty="0"/>
              <a:t>Mendelian assumption may not be held</a:t>
            </a:r>
          </a:p>
          <a:p>
            <a:pPr lvl="1"/>
            <a:r>
              <a:rPr lang="en-US" dirty="0"/>
              <a:t>Hardy Weinberg assumption </a:t>
            </a:r>
          </a:p>
          <a:p>
            <a:pPr lvl="1"/>
            <a:r>
              <a:rPr lang="en-US" dirty="0"/>
              <a:t>Additive effect vs. multiplicative effects</a:t>
            </a:r>
          </a:p>
          <a:p>
            <a:r>
              <a:rPr lang="en-US" dirty="0"/>
              <a:t>Is there enough heritability?</a:t>
            </a:r>
          </a:p>
          <a:p>
            <a:r>
              <a:rPr lang="en-US" dirty="0"/>
              <a:t>Do we have enough statistical power ? </a:t>
            </a:r>
          </a:p>
          <a:p>
            <a:r>
              <a:rPr lang="en-US" dirty="0"/>
              <a:t>Huge number of statistical tests</a:t>
            </a:r>
          </a:p>
          <a:p>
            <a:pPr lvl="1"/>
            <a:r>
              <a:rPr lang="en-US" dirty="0"/>
              <a:t>How big is the computational stress?</a:t>
            </a:r>
          </a:p>
          <a:p>
            <a:pPr lvl="1"/>
            <a:r>
              <a:rPr lang="en-US" dirty="0"/>
              <a:t>Can we afford the multiple testing issues?</a:t>
            </a:r>
          </a:p>
        </p:txBody>
      </p:sp>
    </p:spTree>
    <p:extLst>
      <p:ext uri="{BB962C8B-B14F-4D97-AF65-F5344CB8AC3E}">
        <p14:creationId xmlns:p14="http://schemas.microsoft.com/office/powerpoint/2010/main" val="103216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407997" y="973466"/>
            <a:ext cx="10246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03/31/2017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1429869" y="3429000"/>
                <a:ext cx="4756687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Fit a linear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l-G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Run association through coupling-phenotypes</a:t>
                </a: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869" y="3429000"/>
                <a:ext cx="4756687" cy="668645"/>
              </a:xfrm>
              <a:prstGeom prst="rect">
                <a:avLst/>
              </a:prstGeom>
              <a:blipFill rotWithShape="0">
                <a:blip r:embed="rId3"/>
                <a:stretch>
                  <a:fillRect l="-897" t="-4587" r="-897" b="-13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905000" y="1905000"/>
            <a:ext cx="3806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pipeline for main effect needed here</a:t>
            </a:r>
          </a:p>
          <a:p>
            <a:r>
              <a:rPr lang="en-US" dirty="0"/>
              <a:t>EMMA model needed</a:t>
            </a:r>
          </a:p>
        </p:txBody>
      </p:sp>
    </p:spTree>
    <p:extLst>
      <p:ext uri="{BB962C8B-B14F-4D97-AF65-F5344CB8AC3E}">
        <p14:creationId xmlns:p14="http://schemas.microsoft.com/office/powerpoint/2010/main" val="196171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should we know?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Can we find the significant the main effect:</a:t>
            </a:r>
          </a:p>
          <a:p>
            <a:pPr lvl="1"/>
            <a:r>
              <a:rPr lang="en-US" dirty="0" err="1"/>
              <a:t>NuVar</a:t>
            </a:r>
            <a:r>
              <a:rPr lang="en-US" dirty="0"/>
              <a:t> -- reproducibility</a:t>
            </a:r>
          </a:p>
          <a:p>
            <a:pPr lvl="1"/>
            <a:r>
              <a:rPr lang="en-US" dirty="0" err="1"/>
              <a:t>MitoVar</a:t>
            </a:r>
            <a:r>
              <a:rPr lang="en-US" dirty="0"/>
              <a:t> -- validity</a:t>
            </a:r>
          </a:p>
          <a:p>
            <a:r>
              <a:rPr lang="en-US" dirty="0"/>
              <a:t>Are two approaches the same</a:t>
            </a:r>
          </a:p>
          <a:p>
            <a:pPr lvl="1"/>
            <a:r>
              <a:rPr lang="en-US" dirty="0"/>
              <a:t>Univariate linear model</a:t>
            </a:r>
          </a:p>
          <a:p>
            <a:pPr lvl="1"/>
            <a:r>
              <a:rPr lang="en-US" dirty="0"/>
              <a:t>Mixed linear model followed by likelihood ratio test</a:t>
            </a:r>
          </a:p>
          <a:p>
            <a:r>
              <a:rPr lang="en-US" dirty="0"/>
              <a:t>Consideration on population structure</a:t>
            </a:r>
          </a:p>
          <a:p>
            <a:pPr lvl="1"/>
            <a:r>
              <a:rPr lang="en-US" dirty="0"/>
              <a:t>How can we incorporate this?</a:t>
            </a:r>
          </a:p>
          <a:p>
            <a:pPr lvl="1"/>
            <a:r>
              <a:rPr lang="en-US" dirty="0"/>
              <a:t>Can we extend this into </a:t>
            </a:r>
            <a:r>
              <a:rPr lang="en-US" dirty="0" err="1"/>
              <a:t>MitoVar</a:t>
            </a:r>
            <a:r>
              <a:rPr lang="en-US" dirty="0"/>
              <a:t> panel?</a:t>
            </a:r>
          </a:p>
        </p:txBody>
      </p:sp>
    </p:spTree>
    <p:extLst>
      <p:ext uri="{BB962C8B-B14F-4D97-AF65-F5344CB8AC3E}">
        <p14:creationId xmlns:p14="http://schemas.microsoft.com/office/powerpoint/2010/main" val="935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8" y="2133600"/>
            <a:ext cx="914194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There are things we know that we know.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There are known unknowns.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/>
              <a:t>That is to say there are things that we now know we don't know.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But there are also unknown unknowns.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There are things we do not know we don't know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we know, or do we not know?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95600" y="4495800"/>
            <a:ext cx="588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Donald Rumsfeld’s quote at DOD news briefing (02/12/2002)</a:t>
            </a:r>
          </a:p>
        </p:txBody>
      </p:sp>
    </p:spTree>
    <p:extLst>
      <p:ext uri="{BB962C8B-B14F-4D97-AF65-F5344CB8AC3E}">
        <p14:creationId xmlns:p14="http://schemas.microsoft.com/office/powerpoint/2010/main" val="278233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4802321" cy="45124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504" y="2999232"/>
            <a:ext cx="207264" cy="2494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326" y="1447800"/>
            <a:ext cx="4459769" cy="45124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07542" y="2057491"/>
            <a:ext cx="383789" cy="3439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PMN – </a:t>
            </a:r>
            <a:r>
              <a:rPr lang="en-US" dirty="0" err="1"/>
              <a:t>NuVar</a:t>
            </a:r>
            <a:r>
              <a:rPr lang="en-US" dirty="0"/>
              <a:t> association study</a:t>
            </a:r>
          </a:p>
        </p:txBody>
      </p:sp>
    </p:spTree>
    <p:extLst>
      <p:ext uri="{BB962C8B-B14F-4D97-AF65-F5344CB8AC3E}">
        <p14:creationId xmlns:p14="http://schemas.microsoft.com/office/powerpoint/2010/main" val="274652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05" y="652475"/>
            <a:ext cx="8077200" cy="6016213"/>
          </a:xfrm>
          <a:prstGeom prst="rect">
            <a:avLst/>
          </a:prstGeom>
        </p:spPr>
      </p:pic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6954250" y="1961150"/>
            <a:ext cx="1590675" cy="1225550"/>
            <a:chOff x="6921500" y="173038"/>
            <a:chExt cx="1590675" cy="1225550"/>
          </a:xfrm>
        </p:grpSpPr>
        <p:sp>
          <p:nvSpPr>
            <p:cNvPr id="5" name="TextBox 44"/>
            <p:cNvSpPr txBox="1">
              <a:spLocks noChangeArrowheads="1"/>
            </p:cNvSpPr>
            <p:nvPr/>
          </p:nvSpPr>
          <p:spPr bwMode="auto">
            <a:xfrm>
              <a:off x="7075488" y="862013"/>
              <a:ext cx="75088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b="1"/>
                <a:t>D-loop</a:t>
              </a:r>
            </a:p>
          </p:txBody>
        </p:sp>
        <p:sp>
          <p:nvSpPr>
            <p:cNvPr id="6" name="TextBox 97282"/>
            <p:cNvSpPr txBox="1">
              <a:spLocks noChangeArrowheads="1"/>
            </p:cNvSpPr>
            <p:nvPr/>
          </p:nvSpPr>
          <p:spPr bwMode="auto">
            <a:xfrm>
              <a:off x="7075488" y="173038"/>
              <a:ext cx="6445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b="1"/>
                <a:t>rRNA</a:t>
              </a:r>
            </a:p>
          </p:txBody>
        </p:sp>
        <p:sp>
          <p:nvSpPr>
            <p:cNvPr id="7" name="TextBox 42"/>
            <p:cNvSpPr txBox="1">
              <a:spLocks noChangeArrowheads="1"/>
            </p:cNvSpPr>
            <p:nvPr/>
          </p:nvSpPr>
          <p:spPr bwMode="auto">
            <a:xfrm>
              <a:off x="7075488" y="403225"/>
              <a:ext cx="63341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b="1"/>
                <a:t>tRNA</a:t>
              </a: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6926262" y="504825"/>
              <a:ext cx="130175" cy="14128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TextBox 43"/>
            <p:cNvSpPr txBox="1">
              <a:spLocks noChangeArrowheads="1"/>
            </p:cNvSpPr>
            <p:nvPr/>
          </p:nvSpPr>
          <p:spPr bwMode="auto">
            <a:xfrm>
              <a:off x="7075488" y="631825"/>
              <a:ext cx="143668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b="1" dirty="0"/>
                <a:t>Protein coding</a:t>
              </a:r>
            </a:p>
          </p:txBody>
        </p:sp>
        <p:sp>
          <p:nvSpPr>
            <p:cNvPr id="10" name="TextBox 57"/>
            <p:cNvSpPr txBox="1">
              <a:spLocks noChangeArrowheads="1"/>
            </p:cNvSpPr>
            <p:nvPr/>
          </p:nvSpPr>
          <p:spPr bwMode="auto">
            <a:xfrm>
              <a:off x="7075488" y="1090613"/>
              <a:ext cx="117633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b="1" dirty="0"/>
                <a:t>Non-coding</a:t>
              </a: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6921500" y="288925"/>
              <a:ext cx="130175" cy="1397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6931025" y="722313"/>
              <a:ext cx="130175" cy="1397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6926262" y="939800"/>
              <a:ext cx="130175" cy="1397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6940550" y="1165225"/>
              <a:ext cx="130175" cy="1412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5" name="TextBox 2"/>
          <p:cNvSpPr txBox="1">
            <a:spLocks noChangeArrowheads="1"/>
          </p:cNvSpPr>
          <p:nvPr/>
        </p:nvSpPr>
        <p:spPr bwMode="auto">
          <a:xfrm rot="16200000">
            <a:off x="127215" y="3480602"/>
            <a:ext cx="1072579" cy="36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/>
              <a:t>-Log</a:t>
            </a:r>
            <a:r>
              <a:rPr lang="en-US" altLang="en-US" b="1" baseline="-25000" dirty="0"/>
              <a:t>10</a:t>
            </a:r>
            <a:r>
              <a:rPr lang="en-US" altLang="en-US" b="1" dirty="0"/>
              <a:t> 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47720" y="193549"/>
            <a:ext cx="4181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PMN-PE3 with 655 </a:t>
            </a:r>
            <a:r>
              <a:rPr lang="en-US" sz="2800" dirty="0" err="1"/>
              <a:t>MitoVar</a:t>
            </a:r>
            <a:endParaRPr lang="en-US" sz="2800" dirty="0"/>
          </a:p>
        </p:txBody>
      </p:sp>
      <p:sp>
        <p:nvSpPr>
          <p:cNvPr id="17" name="TextBox 39"/>
          <p:cNvSpPr txBox="1">
            <a:spLocks noChangeArrowheads="1"/>
          </p:cNvSpPr>
          <p:nvPr/>
        </p:nvSpPr>
        <p:spPr bwMode="auto">
          <a:xfrm>
            <a:off x="2514600" y="6487099"/>
            <a:ext cx="4172563" cy="36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/>
              <a:t>Mitochondrial chromosome position</a:t>
            </a:r>
          </a:p>
        </p:txBody>
      </p:sp>
    </p:spTree>
    <p:extLst>
      <p:ext uri="{BB962C8B-B14F-4D97-AF65-F5344CB8AC3E}">
        <p14:creationId xmlns:p14="http://schemas.microsoft.com/office/powerpoint/2010/main" val="257831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 know what we do not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Knowing the main effects:</a:t>
            </a:r>
          </a:p>
          <a:p>
            <a:pPr lvl="1"/>
            <a:r>
              <a:rPr lang="en-US" dirty="0"/>
              <a:t>Significant association results with </a:t>
            </a:r>
            <a:r>
              <a:rPr lang="en-US" dirty="0" err="1"/>
              <a:t>NuVar</a:t>
            </a:r>
            <a:endParaRPr lang="en-US" dirty="0"/>
          </a:p>
          <a:p>
            <a:pPr lvl="1"/>
            <a:r>
              <a:rPr lang="en-US" dirty="0"/>
              <a:t>Very few significant association results with </a:t>
            </a:r>
            <a:r>
              <a:rPr lang="en-US" dirty="0" err="1"/>
              <a:t>MitoVar</a:t>
            </a:r>
            <a:endParaRPr lang="en-US" dirty="0"/>
          </a:p>
          <a:p>
            <a:r>
              <a:rPr lang="en-US" dirty="0"/>
              <a:t>Have we missed anything that we do not know?</a:t>
            </a:r>
          </a:p>
          <a:p>
            <a:pPr lvl="1"/>
            <a:r>
              <a:rPr lang="en-US" dirty="0"/>
              <a:t>Is there any interaction between </a:t>
            </a:r>
            <a:r>
              <a:rPr lang="en-US" dirty="0" err="1"/>
              <a:t>NuVar</a:t>
            </a:r>
            <a:r>
              <a:rPr lang="en-US" dirty="0"/>
              <a:t> and </a:t>
            </a:r>
            <a:r>
              <a:rPr lang="en-US" dirty="0" err="1"/>
              <a:t>MitoVar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Especially when neither main effects are significant?</a:t>
            </a:r>
          </a:p>
          <a:p>
            <a:r>
              <a:rPr lang="en-US" dirty="0"/>
              <a:t>Is it doable to model the interaction? </a:t>
            </a:r>
          </a:p>
          <a:p>
            <a:pPr lvl="1"/>
            <a:r>
              <a:rPr lang="en-US" dirty="0"/>
              <a:t>When there are ~450k </a:t>
            </a:r>
            <a:r>
              <a:rPr lang="en-US" dirty="0" err="1"/>
              <a:t>NuVar</a:t>
            </a:r>
            <a:r>
              <a:rPr lang="en-US" dirty="0"/>
              <a:t> and ~655 </a:t>
            </a:r>
            <a:r>
              <a:rPr lang="en-US" dirty="0" err="1"/>
              <a:t>MitoVar</a:t>
            </a:r>
            <a:endParaRPr lang="en-US" dirty="0"/>
          </a:p>
          <a:p>
            <a:pPr lvl="1"/>
            <a:r>
              <a:rPr lang="en-US" dirty="0"/>
              <a:t>It is almost 300 million tests! </a:t>
            </a:r>
          </a:p>
          <a:p>
            <a:r>
              <a:rPr lang="en-US" dirty="0"/>
              <a:t>Our strategy</a:t>
            </a:r>
          </a:p>
          <a:p>
            <a:pPr lvl="1"/>
            <a:r>
              <a:rPr lang="en-US" dirty="0"/>
              <a:t>Divide and conquer</a:t>
            </a:r>
          </a:p>
        </p:txBody>
      </p:sp>
    </p:spTree>
    <p:extLst>
      <p:ext uri="{BB962C8B-B14F-4D97-AF65-F5344CB8AC3E}">
        <p14:creationId xmlns:p14="http://schemas.microsoft.com/office/powerpoint/2010/main" val="9113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3527949" y="617618"/>
            <a:ext cx="1631127" cy="60049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nuSNP</a:t>
            </a:r>
            <a:r>
              <a:rPr lang="en-US" sz="2000" dirty="0">
                <a:solidFill>
                  <a:schemeClr val="tx1"/>
                </a:solidFill>
              </a:rPr>
              <a:t> (~600k) 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599523" y="3342587"/>
            <a:ext cx="1372276" cy="40992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 err="1">
                <a:solidFill>
                  <a:srgbClr val="00B0F0"/>
                </a:solidFill>
              </a:rPr>
              <a:t>MitoSNP</a:t>
            </a:r>
            <a:r>
              <a:rPr lang="en-US" sz="1350" b="1" dirty="0">
                <a:solidFill>
                  <a:srgbClr val="00B0F0"/>
                </a:solidFill>
              </a:rPr>
              <a:t> </a:t>
            </a:r>
          </a:p>
          <a:p>
            <a:pPr algn="ctr"/>
            <a:r>
              <a:rPr lang="en-US" sz="1350" b="1" dirty="0">
                <a:solidFill>
                  <a:srgbClr val="00B0F0"/>
                </a:solidFill>
              </a:rPr>
              <a:t>(665)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4741301" y="1301326"/>
            <a:ext cx="1583299" cy="505408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Mito-protein coding genes only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407997" y="973466"/>
            <a:ext cx="10246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03/31/2017</a:t>
            </a:r>
          </a:p>
        </p:txBody>
      </p:sp>
      <p:sp>
        <p:nvSpPr>
          <p:cNvPr id="40" name="Rectangle: Rounded Corners 39"/>
          <p:cNvSpPr/>
          <p:nvPr/>
        </p:nvSpPr>
        <p:spPr>
          <a:xfrm>
            <a:off x="3620341" y="1868170"/>
            <a:ext cx="1440032" cy="474690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MitoCarta</a:t>
            </a:r>
            <a:r>
              <a:rPr lang="en-US" sz="1400" dirty="0">
                <a:solidFill>
                  <a:schemeClr val="tx1"/>
                </a:solidFill>
              </a:rPr>
              <a:t> SNPs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(~12K)</a:t>
            </a:r>
          </a:p>
        </p:txBody>
      </p:sp>
      <p:sp>
        <p:nvSpPr>
          <p:cNvPr id="56" name="Rectangle: Rounded Corners 55"/>
          <p:cNvSpPr/>
          <p:nvPr/>
        </p:nvSpPr>
        <p:spPr>
          <a:xfrm>
            <a:off x="5042718" y="2276329"/>
            <a:ext cx="2328863" cy="105035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tx1"/>
                </a:solidFill>
              </a:rPr>
              <a:t>TAGSter</a:t>
            </a:r>
            <a:r>
              <a:rPr lang="en-US" sz="1350" dirty="0">
                <a:solidFill>
                  <a:schemeClr val="tx1"/>
                </a:solidFill>
              </a:rPr>
              <a:t> (Xu, Z. et al)  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LD method: CLD 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LD cut off: 0.8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MAF cut off: 0.05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Max distance: 500K</a:t>
            </a:r>
          </a:p>
        </p:txBody>
      </p:sp>
      <p:sp>
        <p:nvSpPr>
          <p:cNvPr id="5" name="Arrow: Striped Right 4"/>
          <p:cNvSpPr/>
          <p:nvPr/>
        </p:nvSpPr>
        <p:spPr>
          <a:xfrm rot="5400000">
            <a:off x="4032123" y="1354118"/>
            <a:ext cx="620443" cy="355193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3617322" y="3302811"/>
            <a:ext cx="1440032" cy="474690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Tagged SNPs</a:t>
            </a:r>
          </a:p>
          <a:p>
            <a:pPr algn="ctr"/>
            <a:r>
              <a:rPr lang="en-US" sz="1350" b="1" dirty="0">
                <a:solidFill>
                  <a:srgbClr val="FF0000"/>
                </a:solidFill>
              </a:rPr>
              <a:t>(4495)</a:t>
            </a:r>
          </a:p>
        </p:txBody>
      </p:sp>
      <p:sp>
        <p:nvSpPr>
          <p:cNvPr id="23" name="Arrow: Striped Right 22"/>
          <p:cNvSpPr/>
          <p:nvPr/>
        </p:nvSpPr>
        <p:spPr>
          <a:xfrm rot="5400000">
            <a:off x="3844597" y="2627469"/>
            <a:ext cx="942059" cy="408628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2948631" y="3143505"/>
            <a:ext cx="554952" cy="18587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/>
          <p:cNvSpPr/>
          <p:nvPr/>
        </p:nvSpPr>
        <p:spPr>
          <a:xfrm>
            <a:off x="4367976" y="3888782"/>
            <a:ext cx="1285875" cy="39290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Coupling the genotypes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185995" y="5943600"/>
                <a:ext cx="4756687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Fit a linear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l-G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Run association through coupling-phenotypes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995" y="5943600"/>
                <a:ext cx="4756687" cy="668645"/>
              </a:xfrm>
              <a:prstGeom prst="rect">
                <a:avLst/>
              </a:prstGeom>
              <a:blipFill>
                <a:blip r:embed="rId3"/>
                <a:stretch>
                  <a:fillRect l="-897" t="-3636" r="-897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910460" y="5599245"/>
            <a:ext cx="273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Newly constructed genotypes 2985850 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054" y="4194652"/>
            <a:ext cx="1853456" cy="1853456"/>
          </a:xfrm>
          <a:prstGeom prst="rect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856332" y="4988597"/>
            <a:ext cx="1365941" cy="26920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317466"/>
            <a:ext cx="3075768" cy="138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9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82" y="857250"/>
            <a:ext cx="66122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5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nuclear SNPs (related to mitochondrial function)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With MitoCarta2.0 (1158 genes)</a:t>
            </a:r>
          </a:p>
          <a:p>
            <a:pPr lvl="1"/>
            <a:r>
              <a:rPr lang="en-US" dirty="0"/>
              <a:t>Extract chromosome coordinates (mm10)</a:t>
            </a:r>
          </a:p>
          <a:p>
            <a:r>
              <a:rPr lang="en-US" dirty="0"/>
              <a:t>Update </a:t>
            </a:r>
            <a:r>
              <a:rPr lang="en-US" dirty="0" err="1"/>
              <a:t>NuVar</a:t>
            </a:r>
            <a:r>
              <a:rPr lang="en-US" dirty="0"/>
              <a:t> panel by lifting the genomic coordinates</a:t>
            </a:r>
          </a:p>
          <a:p>
            <a:r>
              <a:rPr lang="en-US" dirty="0"/>
              <a:t>Update SNPs that fall within these regions to include</a:t>
            </a:r>
          </a:p>
          <a:p>
            <a:pPr lvl="1"/>
            <a:r>
              <a:rPr lang="en-US" dirty="0"/>
              <a:t>Padded 5kb up/down stream</a:t>
            </a:r>
          </a:p>
          <a:p>
            <a:pPr lvl="1"/>
            <a:r>
              <a:rPr lang="en-US" dirty="0"/>
              <a:t>Possible SNPs with function</a:t>
            </a:r>
          </a:p>
          <a:p>
            <a:pPr lvl="1"/>
            <a:r>
              <a:rPr lang="en-US" dirty="0"/>
              <a:t>Cis-function SNPs</a:t>
            </a:r>
          </a:p>
          <a:p>
            <a:r>
              <a:rPr lang="en-US" dirty="0"/>
              <a:t>12,689 SNPs were updated and retained</a:t>
            </a:r>
          </a:p>
          <a:p>
            <a:r>
              <a:rPr lang="en-US" dirty="0"/>
              <a:t>A few cases for SNP annotation update</a:t>
            </a:r>
          </a:p>
          <a:p>
            <a:pPr lvl="1"/>
            <a:r>
              <a:rPr lang="en-US" dirty="0"/>
              <a:t>New annotation added</a:t>
            </a:r>
          </a:p>
          <a:p>
            <a:pPr lvl="1"/>
            <a:r>
              <a:rPr lang="en-US" dirty="0"/>
              <a:t>Updated annotation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49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the human homologs </a:t>
            </a:r>
            <a:br>
              <a:rPr lang="en-US" dirty="0"/>
            </a:br>
            <a:r>
              <a:rPr lang="en-US" sz="3100" dirty="0"/>
              <a:t>--MitoCarta2.0 (1158 genes)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57" y="2149188"/>
            <a:ext cx="7950994" cy="11787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56" y="3455498"/>
            <a:ext cx="7743825" cy="23074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17" y="3594063"/>
            <a:ext cx="830180" cy="215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2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16566" y="81032"/>
            <a:ext cx="7643636" cy="2588873"/>
            <a:chOff x="516566" y="81032"/>
            <a:chExt cx="7643636" cy="2588873"/>
          </a:xfrm>
        </p:grpSpPr>
        <p:sp>
          <p:nvSpPr>
            <p:cNvPr id="3" name="TextBox 2"/>
            <p:cNvSpPr txBox="1"/>
            <p:nvPr/>
          </p:nvSpPr>
          <p:spPr>
            <a:xfrm>
              <a:off x="516566" y="81032"/>
              <a:ext cx="76436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Jax.SNP.ID                       </a:t>
              </a:r>
              <a:r>
                <a:rPr lang="en-US" sz="1200" dirty="0" err="1"/>
                <a:t>Chr</a:t>
              </a:r>
              <a:r>
                <a:rPr lang="en-US" sz="1200" dirty="0"/>
                <a:t>             Position     </a:t>
              </a:r>
              <a:r>
                <a:rPr lang="en-US" sz="1200" dirty="0" err="1"/>
                <a:t>Mut</a:t>
              </a:r>
              <a:r>
                <a:rPr lang="en-US" sz="1200" dirty="0"/>
                <a:t>-Type                 </a:t>
              </a:r>
              <a:r>
                <a:rPr lang="en-US" sz="1200" dirty="0" err="1"/>
                <a:t>InitAnnot</a:t>
              </a:r>
              <a:r>
                <a:rPr lang="en-US" sz="1200" dirty="0"/>
                <a:t>    </a:t>
              </a:r>
              <a:r>
                <a:rPr lang="en-US" sz="1200" dirty="0" err="1"/>
                <a:t>EntrezID</a:t>
              </a:r>
              <a:r>
                <a:rPr lang="en-US" sz="1200" dirty="0"/>
                <a:t>    </a:t>
              </a:r>
              <a:r>
                <a:rPr lang="en-US" sz="1200" dirty="0" err="1"/>
                <a:t>MitoAnnot</a:t>
              </a:r>
              <a:r>
                <a:rPr lang="en-US" sz="1200" dirty="0"/>
                <a:t>    </a:t>
              </a:r>
              <a:r>
                <a:rPr lang="en-US" sz="1200" dirty="0" err="1"/>
                <a:t>GeneStart</a:t>
              </a:r>
              <a:r>
                <a:rPr lang="en-US" sz="1200" dirty="0"/>
                <a:t>  </a:t>
              </a:r>
              <a:r>
                <a:rPr lang="en-US" sz="1200" dirty="0" err="1"/>
                <a:t>GeneEnd</a:t>
              </a:r>
              <a:endParaRPr lang="en-US" sz="1200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7199" y="358031"/>
              <a:ext cx="7492123" cy="2311874"/>
              <a:chOff x="527199" y="358031"/>
              <a:chExt cx="7492123" cy="231187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7199" y="358031"/>
                <a:ext cx="7492123" cy="1845886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4876800" y="2369823"/>
                <a:ext cx="1626343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Matched annotation</a:t>
                </a:r>
              </a:p>
            </p:txBody>
          </p:sp>
          <p:cxnSp>
            <p:nvCxnSpPr>
              <p:cNvPr id="6" name="Straight Arrow Connector 5"/>
              <p:cNvCxnSpPr>
                <a:cxnSpLocks/>
                <a:stCxn id="4" idx="0"/>
              </p:cNvCxnSpPr>
              <p:nvPr/>
            </p:nvCxnSpPr>
            <p:spPr>
              <a:xfrm flipH="1" flipV="1">
                <a:off x="4876801" y="2194635"/>
                <a:ext cx="813171" cy="1751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4" idx="0"/>
              </p:cNvCxnSpPr>
              <p:nvPr/>
            </p:nvCxnSpPr>
            <p:spPr>
              <a:xfrm flipV="1">
                <a:off x="5689972" y="2194635"/>
                <a:ext cx="542479" cy="1751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604288" y="2788759"/>
            <a:ext cx="7627688" cy="1968300"/>
            <a:chOff x="604288" y="2884456"/>
            <a:chExt cx="7627688" cy="19683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288" y="3138371"/>
              <a:ext cx="7571867" cy="171438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28213" y="2884456"/>
              <a:ext cx="7603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Jax.SNP.ID                </a:t>
              </a:r>
              <a:r>
                <a:rPr lang="en-US" sz="1200" dirty="0" err="1"/>
                <a:t>Chr</a:t>
              </a:r>
              <a:r>
                <a:rPr lang="en-US" sz="1200" dirty="0"/>
                <a:t>         Position                     </a:t>
              </a:r>
              <a:r>
                <a:rPr lang="en-US" sz="1200" dirty="0" err="1"/>
                <a:t>Mut</a:t>
              </a:r>
              <a:r>
                <a:rPr lang="en-US" sz="1200" dirty="0"/>
                <a:t>-Type        </a:t>
              </a:r>
              <a:r>
                <a:rPr lang="en-US" sz="1200" b="1" dirty="0">
                  <a:solidFill>
                    <a:srgbClr val="FF0000"/>
                  </a:solidFill>
                </a:rPr>
                <a:t> </a:t>
              </a:r>
              <a:r>
                <a:rPr lang="en-US" sz="1200" b="1" dirty="0" err="1">
                  <a:solidFill>
                    <a:srgbClr val="FF0000"/>
                  </a:solidFill>
                </a:rPr>
                <a:t>NOAnnot</a:t>
              </a:r>
              <a:r>
                <a:rPr lang="en-US" sz="1200" b="1" dirty="0">
                  <a:solidFill>
                    <a:srgbClr val="FF0000"/>
                  </a:solidFill>
                </a:rPr>
                <a:t>    </a:t>
              </a:r>
              <a:r>
                <a:rPr lang="en-US" sz="1200" dirty="0" err="1"/>
                <a:t>EntrezID</a:t>
              </a:r>
              <a:r>
                <a:rPr lang="en-US" sz="1200" dirty="0"/>
                <a:t>  </a:t>
              </a:r>
              <a:r>
                <a:rPr lang="en-US" sz="1200" dirty="0" err="1"/>
                <a:t>MitoAnnot</a:t>
              </a:r>
              <a:r>
                <a:rPr lang="en-US" sz="1200" dirty="0"/>
                <a:t>    </a:t>
              </a:r>
              <a:r>
                <a:rPr lang="en-US" sz="1200" dirty="0" err="1"/>
                <a:t>GeneStart</a:t>
              </a:r>
              <a:r>
                <a:rPr lang="en-US" sz="1200" dirty="0"/>
                <a:t>       </a:t>
              </a:r>
              <a:r>
                <a:rPr lang="en-US" sz="1200" dirty="0" err="1"/>
                <a:t>GeneEnd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7875" y="5038443"/>
            <a:ext cx="7890843" cy="1800004"/>
            <a:chOff x="540280" y="5059709"/>
            <a:chExt cx="7890843" cy="1800004"/>
          </a:xfrm>
        </p:grpSpPr>
        <p:sp>
          <p:nvSpPr>
            <p:cNvPr id="9" name="TextBox 8"/>
            <p:cNvSpPr txBox="1"/>
            <p:nvPr/>
          </p:nvSpPr>
          <p:spPr>
            <a:xfrm>
              <a:off x="540280" y="5059709"/>
              <a:ext cx="78908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Jax.SNP.ID                </a:t>
              </a:r>
              <a:r>
                <a:rPr lang="en-US" sz="1200" dirty="0" err="1"/>
                <a:t>Chr</a:t>
              </a:r>
              <a:r>
                <a:rPr lang="en-US" sz="1200" dirty="0"/>
                <a:t>         Position                </a:t>
              </a:r>
              <a:r>
                <a:rPr lang="en-US" sz="1200" dirty="0" err="1"/>
                <a:t>Mut</a:t>
              </a:r>
              <a:r>
                <a:rPr lang="en-US" sz="1200" dirty="0"/>
                <a:t>-Type             </a:t>
              </a:r>
              <a:r>
                <a:rPr lang="en-US" sz="1200" b="1" dirty="0" err="1">
                  <a:solidFill>
                    <a:srgbClr val="FF0000"/>
                  </a:solidFill>
                </a:rPr>
                <a:t>OLDAnnot</a:t>
              </a:r>
              <a:r>
                <a:rPr lang="en-US" sz="1200" b="1" dirty="0">
                  <a:solidFill>
                    <a:srgbClr val="FF0000"/>
                  </a:solidFill>
                </a:rPr>
                <a:t>    </a:t>
              </a:r>
              <a:r>
                <a:rPr lang="en-US" sz="1200" dirty="0" err="1"/>
                <a:t>EntrezID</a:t>
              </a:r>
              <a:r>
                <a:rPr lang="en-US" sz="1200" dirty="0"/>
                <a:t>  </a:t>
              </a:r>
              <a:r>
                <a:rPr lang="en-US" sz="1200" b="1" dirty="0" err="1"/>
                <a:t>MitoAnnot</a:t>
              </a:r>
              <a:r>
                <a:rPr lang="en-US" sz="1200" dirty="0"/>
                <a:t>    </a:t>
              </a:r>
              <a:r>
                <a:rPr lang="en-US" sz="1200" dirty="0" err="1"/>
                <a:t>GeneStart</a:t>
              </a:r>
              <a:r>
                <a:rPr lang="en-US" sz="1200" dirty="0"/>
                <a:t>  </a:t>
              </a:r>
              <a:r>
                <a:rPr lang="en-US" sz="1200" dirty="0" err="1"/>
                <a:t>GeneEnd</a:t>
              </a:r>
              <a:endParaRPr lang="en-US" sz="1200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564" y="5313624"/>
              <a:ext cx="7360124" cy="15460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058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about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1103 unique “</a:t>
            </a:r>
            <a:r>
              <a:rPr lang="en-US" dirty="0" err="1"/>
              <a:t>GeneSymbol</a:t>
            </a:r>
            <a:r>
              <a:rPr lang="en-US" dirty="0"/>
              <a:t>” annotated</a:t>
            </a:r>
          </a:p>
          <a:p>
            <a:r>
              <a:rPr lang="en-US" dirty="0"/>
              <a:t>Two bac-clones</a:t>
            </a:r>
          </a:p>
          <a:p>
            <a:pPr lvl="1"/>
            <a:r>
              <a:rPr lang="en-US" dirty="0"/>
              <a:t>BC003965</a:t>
            </a:r>
          </a:p>
          <a:p>
            <a:pPr lvl="1"/>
            <a:r>
              <a:rPr lang="en-US" dirty="0"/>
              <a:t>BC026585</a:t>
            </a:r>
          </a:p>
          <a:p>
            <a:r>
              <a:rPr lang="en-US" dirty="0"/>
              <a:t>24 Riken genes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794" y="4448986"/>
            <a:ext cx="781623" cy="22005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960579" y="3596008"/>
            <a:ext cx="4756347" cy="2944416"/>
            <a:chOff x="2223212" y="2895600"/>
            <a:chExt cx="4756347" cy="294441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3212" y="2895600"/>
              <a:ext cx="3035013" cy="294441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602643" y="3240747"/>
              <a:ext cx="133155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1072 matched gene symbols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07959" y="4765144"/>
              <a:ext cx="13716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86 not-matched gene symbols</a:t>
              </a:r>
            </a:p>
          </p:txBody>
        </p:sp>
        <p:sp>
          <p:nvSpPr>
            <p:cNvPr id="9" name="Right Brace 8"/>
            <p:cNvSpPr/>
            <p:nvPr/>
          </p:nvSpPr>
          <p:spPr>
            <a:xfrm>
              <a:off x="5283657" y="3044379"/>
              <a:ext cx="318986" cy="90056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ight Brace 9"/>
            <p:cNvSpPr/>
            <p:nvPr/>
          </p:nvSpPr>
          <p:spPr>
            <a:xfrm>
              <a:off x="5237535" y="4367808"/>
              <a:ext cx="363336" cy="130250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894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Tagging the SNPs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TAGster</a:t>
            </a:r>
            <a:r>
              <a:rPr lang="en-US" dirty="0"/>
              <a:t>: Single or Multi-Population Tag SNPs Selection, Evaluation and Visualization</a:t>
            </a:r>
          </a:p>
          <a:p>
            <a:r>
              <a:rPr lang="en-US" dirty="0"/>
              <a:t>Developed by Xu, Z et al – Epidemiology/NIEHS (Bioinformatics. 2007 23:3254-5. </a:t>
            </a:r>
            <a:r>
              <a:rPr lang="en-US" dirty="0" err="1"/>
              <a:t>Epub</a:t>
            </a:r>
            <a:r>
              <a:rPr lang="en-US" dirty="0"/>
              <a:t> 2007 Sep 7)</a:t>
            </a:r>
          </a:p>
          <a:p>
            <a:r>
              <a:rPr lang="en-US" dirty="0"/>
              <a:t>Main parameters:</a:t>
            </a:r>
          </a:p>
          <a:p>
            <a:pPr lvl="1"/>
            <a:r>
              <a:rPr lang="en-US" dirty="0"/>
              <a:t>LD computation: CLD</a:t>
            </a:r>
          </a:p>
          <a:p>
            <a:pPr lvl="1"/>
            <a:r>
              <a:rPr lang="en-US" dirty="0"/>
              <a:t>LD cut off: 0.8</a:t>
            </a:r>
          </a:p>
          <a:p>
            <a:pPr lvl="1"/>
            <a:r>
              <a:rPr lang="en-US" dirty="0"/>
              <a:t>Max distance: 500K</a:t>
            </a:r>
          </a:p>
          <a:p>
            <a:pPr lvl="1"/>
            <a:r>
              <a:rPr lang="en-US" dirty="0"/>
              <a:t>MAF: 0.05</a:t>
            </a:r>
          </a:p>
          <a:p>
            <a:r>
              <a:rPr lang="en-US" dirty="0"/>
              <a:t>Total 4495 SNPs selected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86200" y="6149200"/>
            <a:ext cx="509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https://snpinfo.niehs.nih.gov/snpinfo/selegene.html</a:t>
            </a:r>
          </a:p>
        </p:txBody>
      </p:sp>
    </p:spTree>
    <p:extLst>
      <p:ext uri="{BB962C8B-B14F-4D97-AF65-F5344CB8AC3E}">
        <p14:creationId xmlns:p14="http://schemas.microsoft.com/office/powerpoint/2010/main" val="325175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io.miami.edu/~cmallery/150/mendel/sf10x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65562"/>
            <a:ext cx="749617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we know that we know</a:t>
            </a:r>
          </a:p>
        </p:txBody>
      </p:sp>
    </p:spTree>
    <p:extLst>
      <p:ext uri="{BB962C8B-B14F-4D97-AF65-F5344CB8AC3E}">
        <p14:creationId xmlns:p14="http://schemas.microsoft.com/office/powerpoint/2010/main" val="145083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57400"/>
            <a:ext cx="3618614" cy="36186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60" y="1600200"/>
            <a:ext cx="3461425" cy="46482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TAGSter</a:t>
            </a:r>
            <a:r>
              <a:rPr lang="en-US" sz="3600" dirty="0"/>
              <a:t> results (chromosome 1 and more) </a:t>
            </a:r>
          </a:p>
        </p:txBody>
      </p:sp>
    </p:spTree>
    <p:extLst>
      <p:ext uri="{BB962C8B-B14F-4D97-AF65-F5344CB8AC3E}">
        <p14:creationId xmlns:p14="http://schemas.microsoft.com/office/powerpoint/2010/main" val="362824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With the </a:t>
            </a:r>
            <a:r>
              <a:rPr lang="en-US" dirty="0" err="1"/>
              <a:t>coupling_genotypes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/>
              <a:t>--neutorphils.PE3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770815"/>
            <a:ext cx="3457575" cy="191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6225"/>
            <a:ext cx="9144000" cy="231227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33600" y="5418432"/>
            <a:ext cx="5510214" cy="110803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70C0"/>
                </a:solidFill>
              </a:rPr>
              <a:t>Limited genetic variability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70C0"/>
                </a:solidFill>
              </a:rPr>
              <a:t>Blocks of same “genotypes”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3197090" y="1905000"/>
            <a:ext cx="2847975" cy="6858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7248" y="4808550"/>
            <a:ext cx="9151248" cy="4508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97794" y="2601159"/>
            <a:ext cx="2847271" cy="1044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7248" y="4214191"/>
            <a:ext cx="9151248" cy="6070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48" y="890891"/>
            <a:ext cx="1759848" cy="17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8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association – neutrophils</a:t>
            </a:r>
            <a:br>
              <a:rPr lang="en-US" dirty="0"/>
            </a:br>
            <a:r>
              <a:rPr lang="en-US" sz="2700" dirty="0"/>
              <a:t>--</a:t>
            </a:r>
            <a:r>
              <a:rPr lang="en-US" sz="2700" dirty="0" err="1"/>
              <a:t>pvalue</a:t>
            </a:r>
            <a:r>
              <a:rPr lang="en-US" sz="2700" dirty="0"/>
              <a:t> distribution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275274"/>
            <a:ext cx="4178282" cy="5198768"/>
            <a:chOff x="4119" y="1266564"/>
            <a:chExt cx="4178282" cy="519876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9" y="1266564"/>
              <a:ext cx="4178282" cy="4579125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343022" y="6096000"/>
              <a:ext cx="1907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2,985,850 tests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267200" y="1249015"/>
            <a:ext cx="4766308" cy="5040361"/>
            <a:chOff x="4206018" y="1275274"/>
            <a:chExt cx="4766308" cy="504036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018" y="1275274"/>
              <a:ext cx="4766308" cy="452463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562600" y="5946303"/>
              <a:ext cx="2828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Top 464,931 tests (p &lt; 0.05) 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677562" y="1828800"/>
            <a:ext cx="228600" cy="32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086600" y="1785257"/>
            <a:ext cx="762000" cy="335253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1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 10 hits association</a:t>
            </a:r>
            <a:br>
              <a:rPr lang="en-US" dirty="0"/>
            </a:br>
            <a:r>
              <a:rPr lang="en-US" sz="3100" dirty="0"/>
              <a:t>--neutorphils.PE3  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1" y="1720063"/>
            <a:ext cx="3615218" cy="361521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9" y="1897639"/>
            <a:ext cx="3615218" cy="361521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23" y="2095868"/>
            <a:ext cx="3615218" cy="361521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9" y="2280566"/>
            <a:ext cx="3615218" cy="361521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600" y="1730806"/>
            <a:ext cx="3350873" cy="335087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600" y="1880806"/>
            <a:ext cx="3350873" cy="335087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600" y="2030806"/>
            <a:ext cx="3350873" cy="335087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00" y="2180806"/>
            <a:ext cx="3350873" cy="335087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00" y="2330806"/>
            <a:ext cx="3350873" cy="335087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480806"/>
            <a:ext cx="3350873" cy="335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1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Focusing on the top hits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99169"/>
          </a:xfrm>
        </p:spPr>
        <p:txBody>
          <a:bodyPr>
            <a:normAutofit/>
          </a:bodyPr>
          <a:lstStyle/>
          <a:p>
            <a:r>
              <a:rPr lang="en-US" sz="2400" dirty="0"/>
              <a:t>Take the top 1000 significant results (a subset)</a:t>
            </a:r>
          </a:p>
          <a:p>
            <a:r>
              <a:rPr lang="en-US" sz="2400" dirty="0"/>
              <a:t>Retain only the </a:t>
            </a:r>
            <a:r>
              <a:rPr lang="en-US" sz="2400" dirty="0" err="1" smtClean="0"/>
              <a:t>coupling_genotypes</a:t>
            </a:r>
            <a:r>
              <a:rPr lang="en-US" sz="2400" dirty="0" smtClean="0"/>
              <a:t> (unique results)</a:t>
            </a:r>
            <a:endParaRPr lang="en-US" sz="2400" dirty="0"/>
          </a:p>
          <a:p>
            <a:pPr lvl="1"/>
            <a:r>
              <a:rPr lang="en-US" sz="2000" dirty="0"/>
              <a:t>Resulted in 51 unique hits</a:t>
            </a:r>
          </a:p>
          <a:p>
            <a:r>
              <a:rPr lang="en-US" sz="2400" dirty="0"/>
              <a:t>Examine the results</a:t>
            </a:r>
          </a:p>
          <a:p>
            <a:pPr lvl="1"/>
            <a:r>
              <a:rPr lang="en-US" sz="2000" dirty="0"/>
              <a:t>Against results with </a:t>
            </a:r>
            <a:r>
              <a:rPr lang="en-US" sz="2000" dirty="0" err="1"/>
              <a:t>NuVar</a:t>
            </a:r>
            <a:r>
              <a:rPr lang="en-US" sz="2000" dirty="0"/>
              <a:t> and </a:t>
            </a:r>
            <a:r>
              <a:rPr lang="en-US" sz="2000" dirty="0" err="1"/>
              <a:t>MitoVar</a:t>
            </a:r>
            <a:endParaRPr lang="en-US" sz="2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369831" y="3657600"/>
            <a:ext cx="5968879" cy="3049769"/>
            <a:chOff x="2378122" y="3808231"/>
            <a:chExt cx="5968879" cy="304976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7145" y="3808231"/>
              <a:ext cx="2819856" cy="304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2" y="3810000"/>
              <a:ext cx="2819856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959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Main effect vs. interaction</a:t>
            </a:r>
          </a:p>
        </p:txBody>
      </p:sp>
    </p:spTree>
    <p:extLst>
      <p:ext uri="{BB962C8B-B14F-4D97-AF65-F5344CB8AC3E}">
        <p14:creationId xmlns:p14="http://schemas.microsoft.com/office/powerpoint/2010/main" val="356386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Significant hits from the interaction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0" y="1981200"/>
            <a:ext cx="4512910" cy="4878032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065082"/>
              </p:ext>
            </p:extLst>
          </p:nvPr>
        </p:nvGraphicFramePr>
        <p:xfrm>
          <a:off x="5181600" y="3200400"/>
          <a:ext cx="3276600" cy="2000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1025">
                  <a:extLst>
                    <a:ext uri="{9D8B030D-6E8A-4147-A177-3AD203B41FA5}">
                      <a16:colId xmlns:a16="http://schemas.microsoft.com/office/drawing/2014/main" xmlns="" val="2631058208"/>
                    </a:ext>
                  </a:extLst>
                </a:gridCol>
                <a:gridCol w="845575">
                  <a:extLst>
                    <a:ext uri="{9D8B030D-6E8A-4147-A177-3AD203B41FA5}">
                      <a16:colId xmlns:a16="http://schemas.microsoft.com/office/drawing/2014/main" xmlns="" val="3048988524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Coupling genotypes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61239708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dirty="0"/>
                        <a:t>Unique </a:t>
                      </a:r>
                      <a:r>
                        <a:rPr lang="en-US" dirty="0" err="1"/>
                        <a:t>NuVar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5367971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dirty="0"/>
                        <a:t>Unique </a:t>
                      </a:r>
                      <a:r>
                        <a:rPr lang="en-US" dirty="0" err="1"/>
                        <a:t>MitoVar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3900025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85800" y="1801188"/>
            <a:ext cx="4072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Nominal p-value range: [6.536e-05, 2.570e-07]</a:t>
            </a:r>
          </a:p>
        </p:txBody>
      </p:sp>
    </p:spTree>
    <p:extLst>
      <p:ext uri="{BB962C8B-B14F-4D97-AF65-F5344CB8AC3E}">
        <p14:creationId xmlns:p14="http://schemas.microsoft.com/office/powerpoint/2010/main" val="156275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5" y="1567539"/>
            <a:ext cx="5019133" cy="5011631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944291" y="1948539"/>
          <a:ext cx="4191000" cy="416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xmlns="" val="1855780645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xmlns="" val="359041833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xmlns="" val="1362459107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xmlns="" val="8078762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nuSNP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pvalue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2023489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JAX00662642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0.004638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63971180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JAX00631259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0.005757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03795504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JAX00271937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0.010659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7405836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JAX00548786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0.029512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28588052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42653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JAX00064768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0.038348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3774991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115075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JAX00271920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0.160508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08587737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215272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JAX00206840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0.413871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88880301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218349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JAX00637526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0.422389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6773864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JAX00288215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0.442335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877374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320932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JAX00377287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0.639105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02927871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399922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JAX00271918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0.791989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02761568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444570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JAX00212360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0.906992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714154261"/>
                  </a:ext>
                </a:extLst>
              </a:tr>
            </a:tbl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NuVar</a:t>
            </a:r>
            <a:r>
              <a:rPr lang="en-US" dirty="0"/>
              <a:t> by itself as the main effect</a:t>
            </a:r>
          </a:p>
        </p:txBody>
      </p:sp>
    </p:spTree>
    <p:extLst>
      <p:ext uri="{BB962C8B-B14F-4D97-AF65-F5344CB8AC3E}">
        <p14:creationId xmlns:p14="http://schemas.microsoft.com/office/powerpoint/2010/main" val="146482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MitoVar</a:t>
            </a:r>
            <a:r>
              <a:rPr lang="en-US" dirty="0"/>
              <a:t> by itself as the main effect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" y="1615440"/>
            <a:ext cx="5184994" cy="485775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689583"/>
              </p:ext>
            </p:extLst>
          </p:nvPr>
        </p:nvGraphicFramePr>
        <p:xfrm>
          <a:off x="5096691" y="1143000"/>
          <a:ext cx="4038600" cy="5506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xmlns="" val="2857637348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xmlns="" val="2237715891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xmlns="" val="2310081987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xmlns="" val="3280078170"/>
                    </a:ext>
                  </a:extLst>
                </a:gridCol>
              </a:tblGrid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mitoSNP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pvalue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310885526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rs1590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0.006264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82817087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rs4039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0.007327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319642597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rs5463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0.010962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309022008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0.012217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083505374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rs2340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0.041336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43544213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rs11404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0.044045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809604874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rs1353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0.068156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742286074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rs716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0.077685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509073034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rs2798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258045084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rs2355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0.109639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08484440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245299854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rs4942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0.907091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92248388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rs9063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0.933266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949819369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rs13803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0.968171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460977247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rs9348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0.991218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864319800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rs7778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0.997587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511313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17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top hit with totalCellsP4</a:t>
            </a:r>
          </a:p>
          <a:p>
            <a:r>
              <a:rPr lang="en-US" sz="3200" b="1" dirty="0"/>
              <a:t>-- JAX00606436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172" y="5816407"/>
            <a:ext cx="4476750" cy="733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983" y="1587096"/>
            <a:ext cx="3890862" cy="4017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68" y="1565717"/>
            <a:ext cx="3890862" cy="401715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743200" y="5413459"/>
            <a:ext cx="2667000" cy="911141"/>
            <a:chOff x="2743200" y="5413459"/>
            <a:chExt cx="2667000" cy="911141"/>
          </a:xfrm>
        </p:grpSpPr>
        <p:sp>
          <p:nvSpPr>
            <p:cNvPr id="10" name="Rectangle 9"/>
            <p:cNvSpPr/>
            <p:nvPr/>
          </p:nvSpPr>
          <p:spPr>
            <a:xfrm>
              <a:off x="2743200" y="6019800"/>
              <a:ext cx="2667000" cy="3048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/>
            <p:cNvSpPr/>
            <p:nvPr/>
          </p:nvSpPr>
          <p:spPr>
            <a:xfrm rot="13740000">
              <a:off x="2923114" y="5605825"/>
              <a:ext cx="630347" cy="245615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625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io.miami.edu/~cmallery/150/mendel/sf10x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4" y="152400"/>
            <a:ext cx="149923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genetic association study and linkage stu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00200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57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Trimming the coupling genotypes</a:t>
            </a:r>
            <a:br>
              <a:rPr lang="en-US" dirty="0"/>
            </a:br>
            <a:r>
              <a:rPr lang="en-US" sz="3100" dirty="0"/>
              <a:t>--Retaining the informative genotypes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770815"/>
            <a:ext cx="3457575" cy="191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6225"/>
            <a:ext cx="9144000" cy="23122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97090" y="1905000"/>
            <a:ext cx="2847975" cy="6858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7248" y="4808550"/>
            <a:ext cx="9151248" cy="4508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97794" y="2601159"/>
            <a:ext cx="2847271" cy="1044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7248" y="4214191"/>
            <a:ext cx="9151248" cy="6070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09600" y="2590800"/>
            <a:ext cx="212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</a:t>
            </a:r>
            <a:r>
              <a:rPr lang="en-US" smtClean="0"/>
              <a:t>to modify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7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3452448" y="97500"/>
            <a:ext cx="1631127" cy="60049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nuSNP</a:t>
            </a:r>
            <a:r>
              <a:rPr lang="en-US" sz="2000" dirty="0">
                <a:solidFill>
                  <a:schemeClr val="tx1"/>
                </a:solidFill>
              </a:rPr>
              <a:t> (~600k) 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524022" y="2822469"/>
            <a:ext cx="1372276" cy="40992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 err="1">
                <a:solidFill>
                  <a:srgbClr val="00B0F0"/>
                </a:solidFill>
              </a:rPr>
              <a:t>MitoSNP</a:t>
            </a:r>
            <a:r>
              <a:rPr lang="en-US" sz="1350" b="1" dirty="0">
                <a:solidFill>
                  <a:srgbClr val="00B0F0"/>
                </a:solidFill>
              </a:rPr>
              <a:t> </a:t>
            </a:r>
          </a:p>
          <a:p>
            <a:pPr algn="ctr"/>
            <a:r>
              <a:rPr lang="en-US" sz="1350" b="1" dirty="0">
                <a:solidFill>
                  <a:srgbClr val="00B0F0"/>
                </a:solidFill>
              </a:rPr>
              <a:t>(665)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4665800" y="781208"/>
            <a:ext cx="1583299" cy="505408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Mito-protein coding genes only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332496" y="453348"/>
            <a:ext cx="10246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03/31/2017</a:t>
            </a:r>
          </a:p>
        </p:txBody>
      </p:sp>
      <p:sp>
        <p:nvSpPr>
          <p:cNvPr id="40" name="Rectangle: Rounded Corners 39"/>
          <p:cNvSpPr/>
          <p:nvPr/>
        </p:nvSpPr>
        <p:spPr>
          <a:xfrm>
            <a:off x="3544840" y="1348052"/>
            <a:ext cx="1440032" cy="474690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MitoCarta</a:t>
            </a:r>
            <a:r>
              <a:rPr lang="en-US" sz="1400" dirty="0">
                <a:solidFill>
                  <a:schemeClr val="tx1"/>
                </a:solidFill>
              </a:rPr>
              <a:t> SNPs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(~12K)</a:t>
            </a:r>
          </a:p>
        </p:txBody>
      </p:sp>
      <p:sp>
        <p:nvSpPr>
          <p:cNvPr id="56" name="Rectangle: Rounded Corners 55"/>
          <p:cNvSpPr/>
          <p:nvPr/>
        </p:nvSpPr>
        <p:spPr>
          <a:xfrm>
            <a:off x="4967217" y="1756211"/>
            <a:ext cx="2328863" cy="105035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tx1"/>
                </a:solidFill>
              </a:rPr>
              <a:t>TAGSter</a:t>
            </a:r>
            <a:r>
              <a:rPr lang="en-US" sz="1350" dirty="0">
                <a:solidFill>
                  <a:schemeClr val="tx1"/>
                </a:solidFill>
              </a:rPr>
              <a:t> (Xu, Z. et al)  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LD method: CLD 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LD cut off: 0.8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MAF cut off: 0.05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Max distance: 500K</a:t>
            </a:r>
          </a:p>
        </p:txBody>
      </p:sp>
      <p:sp>
        <p:nvSpPr>
          <p:cNvPr id="5" name="Arrow: Striped Right 4"/>
          <p:cNvSpPr/>
          <p:nvPr/>
        </p:nvSpPr>
        <p:spPr>
          <a:xfrm rot="5400000">
            <a:off x="3956622" y="834000"/>
            <a:ext cx="620443" cy="355193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3541821" y="2782693"/>
            <a:ext cx="1440032" cy="474690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Tagged SNPs</a:t>
            </a:r>
          </a:p>
          <a:p>
            <a:pPr algn="ctr"/>
            <a:r>
              <a:rPr lang="en-US" sz="1350" b="1" dirty="0">
                <a:solidFill>
                  <a:srgbClr val="FF0000"/>
                </a:solidFill>
              </a:rPr>
              <a:t>(4495)</a:t>
            </a:r>
          </a:p>
        </p:txBody>
      </p:sp>
      <p:sp>
        <p:nvSpPr>
          <p:cNvPr id="23" name="Arrow: Striped Right 22"/>
          <p:cNvSpPr/>
          <p:nvPr/>
        </p:nvSpPr>
        <p:spPr>
          <a:xfrm rot="5400000">
            <a:off x="3769096" y="2107351"/>
            <a:ext cx="942059" cy="408628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2873130" y="2623387"/>
            <a:ext cx="554952" cy="18587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/>
          <p:cNvSpPr/>
          <p:nvPr/>
        </p:nvSpPr>
        <p:spPr>
          <a:xfrm>
            <a:off x="4292475" y="3368664"/>
            <a:ext cx="1285875" cy="39290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Coupling the genotypes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53459" y="6234899"/>
                <a:ext cx="4756687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Fit a linear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l-G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Run association through coupling-phenotypes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459" y="6234899"/>
                <a:ext cx="4756687" cy="668645"/>
              </a:xfrm>
              <a:prstGeom prst="rect">
                <a:avLst/>
              </a:prstGeom>
              <a:blipFill>
                <a:blip r:embed="rId2"/>
                <a:stretch>
                  <a:fillRect l="-769" t="-4587" r="-1026" b="-14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834959" y="5095905"/>
            <a:ext cx="281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Newly constructed genotypes 2,985,850 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553" y="3674534"/>
            <a:ext cx="1853456" cy="1853456"/>
          </a:xfrm>
          <a:prstGeom prst="rect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780831" y="4468479"/>
            <a:ext cx="1365941" cy="26920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899" y="3797348"/>
            <a:ext cx="3075768" cy="138578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028177" y="5370042"/>
            <a:ext cx="3203625" cy="849843"/>
            <a:chOff x="2028177" y="5370042"/>
            <a:chExt cx="3203625" cy="849843"/>
          </a:xfrm>
        </p:grpSpPr>
        <p:sp>
          <p:nvSpPr>
            <p:cNvPr id="18" name="Rectangle: Rounded Corners 17"/>
            <p:cNvSpPr/>
            <p:nvPr/>
          </p:nvSpPr>
          <p:spPr>
            <a:xfrm>
              <a:off x="2028177" y="5806251"/>
              <a:ext cx="2224022" cy="413634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00B0F0"/>
                  </a:solidFill>
                </a:rPr>
                <a:t>Final informative </a:t>
              </a:r>
              <a:r>
                <a:rPr lang="en-US" sz="1350" b="1" dirty="0" err="1">
                  <a:solidFill>
                    <a:srgbClr val="00B0F0"/>
                  </a:solidFill>
                </a:rPr>
                <a:t>CoupVar</a:t>
              </a:r>
              <a:r>
                <a:rPr lang="en-US" sz="1350" b="1" dirty="0">
                  <a:solidFill>
                    <a:srgbClr val="00B0F0"/>
                  </a:solidFill>
                </a:rPr>
                <a:t> </a:t>
              </a:r>
            </a:p>
            <a:p>
              <a:pPr algn="ctr"/>
              <a:r>
                <a:rPr lang="en-US" sz="1350" b="1" dirty="0">
                  <a:solidFill>
                    <a:srgbClr val="00B0F0"/>
                  </a:solidFill>
                </a:rPr>
                <a:t>(113,691)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3633188" y="5409248"/>
              <a:ext cx="1598614" cy="340469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Retain informative</a:t>
              </a:r>
            </a:p>
          </p:txBody>
        </p:sp>
        <p:sp>
          <p:nvSpPr>
            <p:cNvPr id="20" name="Arrow: Striped Right 19"/>
            <p:cNvSpPr/>
            <p:nvPr/>
          </p:nvSpPr>
          <p:spPr>
            <a:xfrm rot="5400000">
              <a:off x="2930064" y="5410969"/>
              <a:ext cx="417437" cy="335583"/>
            </a:xfrm>
            <a:prstGeom prst="striped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329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the p-values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0" y="1531998"/>
            <a:ext cx="5177921" cy="49061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048000"/>
            <a:ext cx="3771900" cy="191452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638800" y="3048000"/>
            <a:ext cx="2676858" cy="1914525"/>
            <a:chOff x="5638800" y="3048000"/>
            <a:chExt cx="2676858" cy="1914525"/>
          </a:xfrm>
        </p:grpSpPr>
        <p:sp>
          <p:nvSpPr>
            <p:cNvPr id="3" name="Rectangle 2"/>
            <p:cNvSpPr/>
            <p:nvPr/>
          </p:nvSpPr>
          <p:spPr>
            <a:xfrm>
              <a:off x="5638800" y="3048000"/>
              <a:ext cx="1143000" cy="19145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772399" y="3048000"/>
              <a:ext cx="543259" cy="19145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196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16755"/>
            <a:ext cx="3117000" cy="311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8600"/>
            <a:ext cx="3117000" cy="311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631065"/>
            <a:ext cx="3117000" cy="311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73" y="152400"/>
            <a:ext cx="3048000" cy="34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9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Systematic trimming SNP successfully</a:t>
            </a:r>
          </a:p>
          <a:p>
            <a:pPr lvl="1"/>
            <a:r>
              <a:rPr lang="en-US" dirty="0"/>
              <a:t>Alleviate computation stress</a:t>
            </a:r>
          </a:p>
          <a:p>
            <a:pPr lvl="1"/>
            <a:r>
              <a:rPr lang="en-US" dirty="0"/>
              <a:t>Limit the number of tests</a:t>
            </a:r>
          </a:p>
          <a:p>
            <a:pPr lvl="1"/>
            <a:r>
              <a:rPr lang="en-US" dirty="0"/>
              <a:t>Allow p-value correction</a:t>
            </a:r>
          </a:p>
          <a:p>
            <a:r>
              <a:rPr lang="en-US" dirty="0"/>
              <a:t>Coupling </a:t>
            </a:r>
            <a:r>
              <a:rPr lang="en-US" dirty="0" err="1"/>
              <a:t>NuVar</a:t>
            </a:r>
            <a:r>
              <a:rPr lang="en-US" dirty="0"/>
              <a:t> and </a:t>
            </a:r>
            <a:r>
              <a:rPr lang="en-US" dirty="0" err="1"/>
              <a:t>MitoVar</a:t>
            </a:r>
            <a:r>
              <a:rPr lang="en-US" dirty="0"/>
              <a:t> renders a novel approach to capture the “interaction”</a:t>
            </a:r>
          </a:p>
          <a:p>
            <a:r>
              <a:rPr lang="en-US" dirty="0"/>
              <a:t>With “Neutrophils” as the phenotype</a:t>
            </a:r>
          </a:p>
          <a:p>
            <a:pPr lvl="1"/>
            <a:r>
              <a:rPr lang="en-US" dirty="0"/>
              <a:t>Significant interactions revealed, although</a:t>
            </a:r>
          </a:p>
          <a:p>
            <a:pPr lvl="1"/>
            <a:r>
              <a:rPr lang="en-US" dirty="0"/>
              <a:t>Neither main effect was significant*</a:t>
            </a:r>
          </a:p>
          <a:p>
            <a:r>
              <a:rPr lang="en-US" dirty="0"/>
              <a:t>With “</a:t>
            </a:r>
            <a:r>
              <a:rPr lang="en-US" dirty="0" err="1"/>
              <a:t>TotalCell</a:t>
            </a:r>
            <a:r>
              <a:rPr lang="en-US" dirty="0"/>
              <a:t> counts P4” as the phenotype</a:t>
            </a:r>
          </a:p>
          <a:p>
            <a:pPr lvl="1"/>
            <a:r>
              <a:rPr lang="en-US" dirty="0"/>
              <a:t>A significant main effect does not ensure that the interaction stays significant</a:t>
            </a:r>
          </a:p>
          <a:p>
            <a:r>
              <a:rPr lang="en-US" dirty="0"/>
              <a:t>Future direction</a:t>
            </a:r>
          </a:p>
          <a:p>
            <a:pPr lvl="1"/>
            <a:r>
              <a:rPr lang="en-US" dirty="0"/>
              <a:t>Examine and evaluate the modeling</a:t>
            </a:r>
          </a:p>
          <a:p>
            <a:pPr lvl="1"/>
            <a:r>
              <a:rPr lang="en-US" dirty="0"/>
              <a:t>Incorporating the possible covariates</a:t>
            </a:r>
          </a:p>
          <a:p>
            <a:pPr lvl="1"/>
            <a:r>
              <a:rPr lang="en-US" dirty="0"/>
              <a:t>Follow up (biology)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147499"/>
            <a:ext cx="441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*Except for the top </a:t>
            </a:r>
            <a:r>
              <a:rPr lang="en-US" dirty="0" err="1"/>
              <a:t>mitoSNPs</a:t>
            </a:r>
            <a:r>
              <a:rPr lang="en-US" dirty="0"/>
              <a:t>,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rs1590, rs4039</a:t>
            </a:r>
          </a:p>
        </p:txBody>
      </p:sp>
    </p:spTree>
    <p:extLst>
      <p:ext uri="{BB962C8B-B14F-4D97-AF65-F5344CB8AC3E}">
        <p14:creationId xmlns:p14="http://schemas.microsoft.com/office/powerpoint/2010/main" val="92211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1066800"/>
            <a:ext cx="78486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We have learned what we do not know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0000"/>
                </a:solidFill>
              </a:rPr>
              <a:t>Some unknown become known </a:t>
            </a:r>
            <a:r>
              <a:rPr lang="en-US" sz="2800" b="1" dirty="0">
                <a:solidFill>
                  <a:srgbClr val="FF0000"/>
                </a:solidFill>
                <a:sym typeface="Wingdings"/>
              </a:rPr>
              <a:t></a:t>
            </a:r>
            <a:endParaRPr lang="en-US" sz="2800" b="1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How much unknown do we still not known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71700" y="2971800"/>
            <a:ext cx="529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I do not know </a:t>
            </a:r>
            <a:r>
              <a:rPr lang="en-US" sz="6000" dirty="0">
                <a:sym typeface="Wingdings" panose="05000000000000000000" pitchFamily="2" charset="2"/>
              </a:rPr>
              <a:t>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8975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io.miami.edu/~cmallery/150/mendel/sf10x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4" y="152400"/>
            <a:ext cx="149923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genetic association study and linkage stud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14400"/>
            <a:ext cx="2124075" cy="159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31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1" y="381961"/>
            <a:ext cx="8493120" cy="41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33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800" y="6267240"/>
            <a:ext cx="2488320" cy="36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041" y="979561"/>
            <a:ext cx="6151680" cy="489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499041" y="5972041"/>
            <a:ext cx="3918240" cy="23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r>
              <a:rPr lang="en-GB" altLang="en-US" sz="1089" b="1" dirty="0">
                <a:latin typeface="Arial" panose="020B0604020202020204" pitchFamily="34" charset="0"/>
              </a:rPr>
              <a:t>Gary A. Churchill Genetics 2016;203:1-3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530761"/>
            <a:ext cx="4930560" cy="347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r>
              <a:rPr lang="en-GB" altLang="en-US" sz="907">
                <a:latin typeface="Arial" panose="020B0604020202020204" pitchFamily="34" charset="0"/>
              </a:rPr>
              <a:t>Copyright © 2016 by the Genetics Society of America</a:t>
            </a:r>
          </a:p>
        </p:txBody>
      </p:sp>
    </p:spTree>
    <p:extLst>
      <p:ext uri="{BB962C8B-B14F-4D97-AF65-F5344CB8AC3E}">
        <p14:creationId xmlns:p14="http://schemas.microsoft.com/office/powerpoint/2010/main" val="29760341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upload.wikimedia.org/wikipedia/commons/thumb/9/98/Example_of_QTL-Scan_on_a_single_Chromosom_from_PLoS_Biology.jpg/640px-Example_of_QTL-Scan_on_a_single_Chromosom_from_PLoS_Biolog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0975"/>
            <a:ext cx="6096000" cy="64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0" y="4800600"/>
            <a:ext cx="6096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0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io.miami.edu/~cmallery/150/mendel/sf10x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4" y="152400"/>
            <a:ext cx="149923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genetic association study and linkage stud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838200"/>
            <a:ext cx="1725397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pload.wikimedia.org/wikipedia/commons/thumb/9/98/Example_of_QTL-Scan_on_a_single_Chromosom_from_PLoS_Biology.jpg/640px-Example_of_QTL-Scan_on_a_single_Chromosom_from_PLoS_Biology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3" y="4572000"/>
            <a:ext cx="214522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411" y="0"/>
            <a:ext cx="1628589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140528" y="2209800"/>
            <a:ext cx="6989618" cy="4543804"/>
            <a:chOff x="2140528" y="2209800"/>
            <a:chExt cx="6989618" cy="4543804"/>
          </a:xfrm>
        </p:grpSpPr>
        <p:pic>
          <p:nvPicPr>
            <p:cNvPr id="6" name="Picture 2" descr="Manhattan plot of the GWAS of the discovery cohort comprising 2,346 SSc cases and 5,193 healthy controls.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0528" y="2209800"/>
              <a:ext cx="6888688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533421" y="6445827"/>
              <a:ext cx="5596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 i="1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1200" i="1" dirty="0" err="1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Radstake</a:t>
              </a:r>
              <a:r>
                <a:rPr lang="en-US" altLang="en-US" sz="1200" i="1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T.R et al Nature Genetics, </a:t>
              </a:r>
              <a:r>
                <a:rPr lang="en-US" altLang="en-US" sz="1200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 </a:t>
              </a:r>
              <a:r>
                <a:rPr lang="en-US" altLang="en-US" sz="1200" b="1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42</a:t>
              </a:r>
              <a:r>
                <a:rPr lang="en-US" altLang="en-US" sz="1200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 426–429 (2010)  doi:10.1038/ng.565</a:t>
              </a: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3352800" y="1557826"/>
            <a:ext cx="4800600" cy="56110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Things we know that we know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7630051" y="1307634"/>
            <a:ext cx="1524000" cy="15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r>
              <a:rPr lang="en-GB" altLang="en-US" sz="600" b="1" dirty="0">
                <a:latin typeface="Arial" panose="020B0604020202020204" pitchFamily="34" charset="0"/>
              </a:rPr>
              <a:t>Gary A. Churchill Genetics 2016;203:1-3</a:t>
            </a:r>
          </a:p>
        </p:txBody>
      </p:sp>
    </p:spTree>
    <p:extLst>
      <p:ext uri="{BB962C8B-B14F-4D97-AF65-F5344CB8AC3E}">
        <p14:creationId xmlns:p14="http://schemas.microsoft.com/office/powerpoint/2010/main" val="270010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good model to study the </a:t>
            </a:r>
            <a:r>
              <a:rPr lang="en-US" dirty="0" smtClean="0"/>
              <a:t>lung injury upon exposure to high density oxygen (</a:t>
            </a:r>
            <a:r>
              <a:rPr lang="en-US" dirty="0" err="1" smtClean="0"/>
              <a:t>hyperoxia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For new born babies with bronchopulmonary </a:t>
            </a:r>
            <a:r>
              <a:rPr lang="en-US" dirty="0"/>
              <a:t>dysplasia (BPD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A collection of </a:t>
            </a:r>
            <a:r>
              <a:rPr lang="en-US" dirty="0" smtClean="0"/>
              <a:t>223 mouse strains </a:t>
            </a:r>
            <a:r>
              <a:rPr lang="en-US" dirty="0"/>
              <a:t>represent seven major lineages inbred/wild derived </a:t>
            </a:r>
            <a:r>
              <a:rPr lang="en-US" dirty="0" smtClean="0"/>
              <a:t>mice</a:t>
            </a:r>
          </a:p>
          <a:p>
            <a:pPr lvl="1"/>
            <a:r>
              <a:rPr lang="en-US" dirty="0" smtClean="0"/>
              <a:t>Neonate mouse with exposure serve as an animal model</a:t>
            </a:r>
            <a:endParaRPr lang="en-US" dirty="0"/>
          </a:p>
          <a:p>
            <a:r>
              <a:rPr lang="en-US" dirty="0"/>
              <a:t>All been genotyped for ~630,000 SNPs</a:t>
            </a:r>
          </a:p>
          <a:p>
            <a:r>
              <a:rPr lang="en-US" dirty="0"/>
              <a:t>Selected strains in the experiment are exposed to</a:t>
            </a:r>
          </a:p>
          <a:p>
            <a:pPr lvl="1"/>
            <a:r>
              <a:rPr lang="en-US" dirty="0"/>
              <a:t>Normal air</a:t>
            </a:r>
          </a:p>
          <a:p>
            <a:pPr lvl="1"/>
            <a:r>
              <a:rPr lang="en-US" dirty="0"/>
              <a:t>High density oxygen (</a:t>
            </a:r>
            <a:r>
              <a:rPr lang="en-US" dirty="0" err="1"/>
              <a:t>hyperoxia</a:t>
            </a:r>
            <a:r>
              <a:rPr lang="en-US" dirty="0"/>
              <a:t>)</a:t>
            </a:r>
          </a:p>
          <a:p>
            <a:r>
              <a:rPr lang="en-US" dirty="0"/>
              <a:t>A series of acute lung injury phenotypes</a:t>
            </a:r>
          </a:p>
          <a:p>
            <a:r>
              <a:rPr lang="en-US" dirty="0"/>
              <a:t>A new nomenclature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NuVar</a:t>
            </a:r>
            <a:endParaRPr lang="en-US" dirty="0"/>
          </a:p>
        </p:txBody>
      </p:sp>
      <p:pic>
        <p:nvPicPr>
          <p:cNvPr id="5" name="Picture 6" descr="https://spectrumnews.org/wp-content/uploads/image-archive/images/toolbox/scientistsdiversemousestrains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1" y="2013"/>
            <a:ext cx="1075903" cy="86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spectrumnews.org/wp-content/uploads/image-archive/images/toolbox/48578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69" y="5678569"/>
            <a:ext cx="1412832" cy="116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do we have and what do we know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5390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22129</TotalTime>
  <Words>1838</Words>
  <Application>Microsoft Macintosh PowerPoint</Application>
  <PresentationFormat>On-screen Show (4:3)</PresentationFormat>
  <Paragraphs>404</Paragraphs>
  <Slides>45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Calibri</vt:lpstr>
      <vt:lpstr>Cambria Math</vt:lpstr>
      <vt:lpstr>inherit</vt:lpstr>
      <vt:lpstr>Lucida Sans Unicode</vt:lpstr>
      <vt:lpstr>Mangal</vt:lpstr>
      <vt:lpstr>MS PGothic</vt:lpstr>
      <vt:lpstr>msgothic</vt:lpstr>
      <vt:lpstr>Wingdings</vt:lpstr>
      <vt:lpstr>Arial</vt:lpstr>
      <vt:lpstr>Office Theme</vt:lpstr>
      <vt:lpstr>Get to know what we do not know </vt:lpstr>
      <vt:lpstr>Do we know, or do we not know?</vt:lpstr>
      <vt:lpstr>Things we know that we know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have and what do we know</vt:lpstr>
      <vt:lpstr>PowerPoint Presentation</vt:lpstr>
      <vt:lpstr>A deletion associated with the hyperoxia-induced lung injury</vt:lpstr>
      <vt:lpstr>We extended what we know</vt:lpstr>
      <vt:lpstr>PowerPoint Presentation</vt:lpstr>
      <vt:lpstr>MitoVar (SNP) overview</vt:lpstr>
      <vt:lpstr>DNA copy number</vt:lpstr>
      <vt:lpstr>Get to know what we do not know</vt:lpstr>
      <vt:lpstr>What do we not know</vt:lpstr>
      <vt:lpstr>PowerPoint Presentation</vt:lpstr>
      <vt:lpstr>What should we know?</vt:lpstr>
      <vt:lpstr>PMN – NuVar association study</vt:lpstr>
      <vt:lpstr>PowerPoint Presentation</vt:lpstr>
      <vt:lpstr>Get to know what we do not know</vt:lpstr>
      <vt:lpstr>PowerPoint Presentation</vt:lpstr>
      <vt:lpstr>PowerPoint Presentation</vt:lpstr>
      <vt:lpstr>Getting nuclear SNPs (related to mitochondrial function)</vt:lpstr>
      <vt:lpstr>Getting the human homologs  --MitoCarta2.0 (1158 genes)</vt:lpstr>
      <vt:lpstr>PowerPoint Presentation</vt:lpstr>
      <vt:lpstr>More about annotations</vt:lpstr>
      <vt:lpstr>Tagging the SNPs</vt:lpstr>
      <vt:lpstr>TAGSter results (chromosome 1 and more) </vt:lpstr>
      <vt:lpstr>With the coupling_genotypes --neutorphils.PE3</vt:lpstr>
      <vt:lpstr>Linear association – neutrophils --pvalue distribution</vt:lpstr>
      <vt:lpstr>Top 10 hits association --neutorphils.PE3  </vt:lpstr>
      <vt:lpstr>Focusing on the top hits</vt:lpstr>
      <vt:lpstr>Main effect vs. interaction</vt:lpstr>
      <vt:lpstr>Significant hits from the interaction</vt:lpstr>
      <vt:lpstr>NuVar by itself as the main effect</vt:lpstr>
      <vt:lpstr>MitoVar by itself as the main effect</vt:lpstr>
      <vt:lpstr>PowerPoint Presentation</vt:lpstr>
      <vt:lpstr>Trimming the coupling genotypes --Retaining the informative genotypes</vt:lpstr>
      <vt:lpstr>PowerPoint Presentation</vt:lpstr>
      <vt:lpstr>Correcting the p-values</vt:lpstr>
      <vt:lpstr>PowerPoint Presentation</vt:lpstr>
      <vt:lpstr>Conclusion</vt:lpstr>
      <vt:lpstr>PowerPoint Presentation</vt:lpstr>
    </vt:vector>
  </TitlesOfParts>
  <Company>NIEHS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EMMA</dc:title>
  <dc:creator>TEMP</dc:creator>
  <cp:lastModifiedBy>Li, Jianying (NIH/NIEHS) [C]</cp:lastModifiedBy>
  <cp:revision>278</cp:revision>
  <cp:lastPrinted>2017-10-17T13:07:03Z</cp:lastPrinted>
  <dcterms:created xsi:type="dcterms:W3CDTF">2016-09-02T14:15:40Z</dcterms:created>
  <dcterms:modified xsi:type="dcterms:W3CDTF">2017-10-18T02:30:22Z</dcterms:modified>
</cp:coreProperties>
</file>